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Geo" panose="02000603000000000000" pitchFamily="2"/>
      <p:regular r:id="rId19"/>
      <p: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p:restoredTop sz="94685"/>
  </p:normalViewPr>
  <p:slideViewPr>
    <p:cSldViewPr snapToGrid="0" snapToObjects="1">
      <p:cViewPr varScale="1">
        <p:scale>
          <a:sx n="89" d="100"/>
          <a:sy n="89" d="100"/>
        </p:scale>
        <p:origin x="7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 name="Google Shape;10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 name="Google Shape;1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0" name="Google Shape;18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8" name="Google Shape;18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400"/>
              <a:buNone/>
            </a:pPr>
            <a:endParaRPr/>
          </a:p>
        </p:txBody>
      </p:sp>
      <p:sp>
        <p:nvSpPr>
          <p:cNvPr id="197" name="Google Shape;19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5" name="Google Shape;20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3" name="Google Shape;21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1" name="Google Shape;22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2"/>
          <p:cNvSpPr/>
          <p:nvPr/>
        </p:nvSpPr>
        <p:spPr>
          <a:xfrm>
            <a:off x="0" y="0"/>
            <a:ext cx="12192000" cy="6858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0" name="Google Shape;20;p2"/>
          <p:cNvSpPr/>
          <p:nvPr/>
        </p:nvSpPr>
        <p:spPr>
          <a:xfrm>
            <a:off x="1307870" y="1267730"/>
            <a:ext cx="9576262" cy="4307950"/>
          </a:xfrm>
          <a:prstGeom prst="rect">
            <a:avLst/>
          </a:prstGeom>
          <a:solidFill>
            <a:schemeClr val="lt1"/>
          </a:solidFill>
          <a:ln>
            <a:noFill/>
          </a:ln>
          <a:effectLst>
            <a:outerShdw blurRad="50800" algn="ctr" rotWithShape="0">
              <a:srgbClr val="000000">
                <a:alpha val="6549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2"/>
          <p:cNvSpPr/>
          <p:nvPr/>
        </p:nvSpPr>
        <p:spPr>
          <a:xfrm>
            <a:off x="1447801" y="1411615"/>
            <a:ext cx="9296400" cy="4034770"/>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2"/>
          <p:cNvSpPr/>
          <p:nvPr/>
        </p:nvSpPr>
        <p:spPr>
          <a:xfrm>
            <a:off x="5135880" y="1267730"/>
            <a:ext cx="1920240" cy="73152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 name="Google Shape;23;p2"/>
          <p:cNvGrpSpPr/>
          <p:nvPr/>
        </p:nvGrpSpPr>
        <p:grpSpPr>
          <a:xfrm>
            <a:off x="5250180" y="1267730"/>
            <a:ext cx="1691640" cy="615934"/>
            <a:chOff x="5250180" y="1267730"/>
            <a:chExt cx="1691640" cy="615934"/>
          </a:xfrm>
        </p:grpSpPr>
        <p:cxnSp>
          <p:nvCxnSpPr>
            <p:cNvPr id="24" name="Google Shape;24;p2"/>
            <p:cNvCxnSpPr/>
            <p:nvPr/>
          </p:nvCxnSpPr>
          <p:spPr>
            <a:xfrm>
              <a:off x="525018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25" name="Google Shape;25;p2"/>
            <p:cNvCxnSpPr/>
            <p:nvPr/>
          </p:nvCxnSpPr>
          <p:spPr>
            <a:xfrm>
              <a:off x="694182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26" name="Google Shape;26;p2"/>
            <p:cNvCxnSpPr/>
            <p:nvPr/>
          </p:nvCxnSpPr>
          <p:spPr>
            <a:xfrm>
              <a:off x="5250180" y="1883664"/>
              <a:ext cx="169164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grpSp>
      <p:sp>
        <p:nvSpPr>
          <p:cNvPr id="27" name="Google Shape;27;p2"/>
          <p:cNvSpPr txBox="1">
            <a:spLocks noGrp="1"/>
          </p:cNvSpPr>
          <p:nvPr>
            <p:ph type="ctrTitle"/>
          </p:nvPr>
        </p:nvSpPr>
        <p:spPr>
          <a:xfrm>
            <a:off x="1629103" y="2244830"/>
            <a:ext cx="8933796" cy="2437232"/>
          </a:xfrm>
          <a:prstGeom prst="rect">
            <a:avLst/>
          </a:prstGeom>
          <a:noFill/>
          <a:ln>
            <a:noFill/>
          </a:ln>
        </p:spPr>
        <p:txBody>
          <a:bodyPr spcFirstLastPara="1" wrap="square" lIns="91425" tIns="45700" rIns="91425" bIns="45700" anchor="ctr" anchorCtr="0">
            <a:noAutofit/>
          </a:bodyPr>
          <a:lstStyle>
            <a:lvl1pPr lvl="0" algn="ctr">
              <a:lnSpc>
                <a:spcPct val="83000"/>
              </a:lnSpc>
              <a:spcBef>
                <a:spcPts val="0"/>
              </a:spcBef>
              <a:spcAft>
                <a:spcPts val="0"/>
              </a:spcAft>
              <a:buClr>
                <a:srgbClr val="262626"/>
              </a:buClr>
              <a:buSzPts val="6800"/>
              <a:buFont typeface="Geo"/>
              <a:buNone/>
              <a:defRPr sz="6800" b="0" cap="none">
                <a:solidFill>
                  <a:srgbClr val="262626"/>
                </a:solidFill>
                <a:latin typeface="Geo"/>
                <a:ea typeface="Geo"/>
                <a:cs typeface="Geo"/>
                <a:sym typeface="Ge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
          <p:cNvSpPr txBox="1">
            <a:spLocks noGrp="1"/>
          </p:cNvSpPr>
          <p:nvPr>
            <p:ph type="subTitle" idx="1"/>
          </p:nvPr>
        </p:nvSpPr>
        <p:spPr>
          <a:xfrm>
            <a:off x="1629101" y="4682062"/>
            <a:ext cx="8936846" cy="457201"/>
          </a:xfrm>
          <a:prstGeom prst="rect">
            <a:avLst/>
          </a:prstGeom>
          <a:noFill/>
          <a:ln>
            <a:noFill/>
          </a:ln>
        </p:spPr>
        <p:txBody>
          <a:bodyPr spcFirstLastPara="1" wrap="square" lIns="91425" tIns="45700" rIns="91425" bIns="45700" anchor="t" anchorCtr="0">
            <a:noAutofit/>
          </a:bodyPr>
          <a:lstStyle>
            <a:lvl1pPr lvl="0" algn="ctr">
              <a:lnSpc>
                <a:spcPct val="120000"/>
              </a:lnSpc>
              <a:spcBef>
                <a:spcPts val="0"/>
              </a:spcBef>
              <a:spcAft>
                <a:spcPts val="0"/>
              </a:spcAft>
              <a:buSzPts val="1800"/>
              <a:buNone/>
              <a:defRPr sz="1800">
                <a:solidFill>
                  <a:srgbClr val="0C0C0C"/>
                </a:solidFill>
              </a:defRPr>
            </a:lvl1pPr>
            <a:lvl2pPr lvl="1" algn="ctr">
              <a:lnSpc>
                <a:spcPct val="100000"/>
              </a:lnSpc>
              <a:spcBef>
                <a:spcPts val="500"/>
              </a:spcBef>
              <a:spcAft>
                <a:spcPts val="0"/>
              </a:spcAft>
              <a:buSzPts val="1600"/>
              <a:buNone/>
              <a:defRPr sz="1600"/>
            </a:lvl2pPr>
            <a:lvl3pPr lvl="2" algn="ctr">
              <a:lnSpc>
                <a:spcPct val="100000"/>
              </a:lnSpc>
              <a:spcBef>
                <a:spcPts val="500"/>
              </a:spcBef>
              <a:spcAft>
                <a:spcPts val="0"/>
              </a:spcAft>
              <a:buSzPts val="1600"/>
              <a:buNone/>
              <a:defRPr sz="16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100000"/>
              </a:lnSpc>
              <a:spcBef>
                <a:spcPts val="500"/>
              </a:spcBef>
              <a:spcAft>
                <a:spcPts val="0"/>
              </a:spcAft>
              <a:buSzPts val="1600"/>
              <a:buNone/>
              <a:defRPr sz="1600"/>
            </a:lvl6pPr>
            <a:lvl7pPr lvl="6" algn="ctr">
              <a:lnSpc>
                <a:spcPct val="100000"/>
              </a:lnSpc>
              <a:spcBef>
                <a:spcPts val="500"/>
              </a:spcBef>
              <a:spcAft>
                <a:spcPts val="0"/>
              </a:spcAft>
              <a:buSzPts val="1600"/>
              <a:buNone/>
              <a:defRPr sz="1600"/>
            </a:lvl7pPr>
            <a:lvl8pPr lvl="7" algn="ctr">
              <a:lnSpc>
                <a:spcPct val="100000"/>
              </a:lnSpc>
              <a:spcBef>
                <a:spcPts val="500"/>
              </a:spcBef>
              <a:spcAft>
                <a:spcPts val="0"/>
              </a:spcAft>
              <a:buSzPts val="1600"/>
              <a:buNone/>
              <a:defRPr sz="1600"/>
            </a:lvl8pPr>
            <a:lvl9pPr lvl="8" algn="ctr">
              <a:lnSpc>
                <a:spcPct val="100000"/>
              </a:lnSpc>
              <a:spcBef>
                <a:spcPts val="500"/>
              </a:spcBef>
              <a:spcAft>
                <a:spcPts val="0"/>
              </a:spcAft>
              <a:buSzPts val="1600"/>
              <a:buNone/>
              <a:defRPr sz="1600"/>
            </a:lvl9pPr>
          </a:lstStyle>
          <a:p>
            <a:endParaRPr/>
          </a:p>
        </p:txBody>
      </p:sp>
      <p:sp>
        <p:nvSpPr>
          <p:cNvPr id="29" name="Google Shape;29;p2"/>
          <p:cNvSpPr txBox="1">
            <a:spLocks noGrp="1"/>
          </p:cNvSpPr>
          <p:nvPr>
            <p:ph type="dt" idx="10"/>
          </p:nvPr>
        </p:nvSpPr>
        <p:spPr>
          <a:xfrm>
            <a:off x="5318760" y="1341256"/>
            <a:ext cx="1554480" cy="48554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300">
                <a:solidFill>
                  <a:srgbClr val="FFFFFF"/>
                </a:solidFill>
                <a:latin typeface="Geo"/>
                <a:ea typeface="Geo"/>
                <a:cs typeface="Geo"/>
                <a:sym typeface="Ge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
          <p:cNvSpPr txBox="1">
            <a:spLocks noGrp="1"/>
          </p:cNvSpPr>
          <p:nvPr>
            <p:ph type="ftr" idx="11"/>
          </p:nvPr>
        </p:nvSpPr>
        <p:spPr>
          <a:xfrm>
            <a:off x="1629100" y="5177408"/>
            <a:ext cx="5730295" cy="228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
          <p:cNvSpPr txBox="1">
            <a:spLocks noGrp="1"/>
          </p:cNvSpPr>
          <p:nvPr>
            <p:ph type="sldNum" idx="12"/>
          </p:nvPr>
        </p:nvSpPr>
        <p:spPr>
          <a:xfrm>
            <a:off x="8606920" y="5177408"/>
            <a:ext cx="1955980" cy="2286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
        <p:cNvGrpSpPr/>
        <p:nvPr/>
      </p:nvGrpSpPr>
      <p:grpSpPr>
        <a:xfrm>
          <a:off x="0" y="0"/>
          <a:ext cx="0" cy="0"/>
          <a:chOff x="0" y="0"/>
          <a:chExt cx="0" cy="0"/>
        </a:xfrm>
      </p:grpSpPr>
      <p:sp>
        <p:nvSpPr>
          <p:cNvPr id="33" name="Google Shape;33;p3"/>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
          <p:cNvSpPr txBox="1">
            <a:spLocks noGrp="1"/>
          </p:cNvSpPr>
          <p:nvPr>
            <p:ph type="body" idx="1"/>
          </p:nvPr>
        </p:nvSpPr>
        <p:spPr>
          <a:xfrm>
            <a:off x="1066800" y="2103120"/>
            <a:ext cx="10058400" cy="3849624"/>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35" name="Google Shape;35;p3"/>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8"/>
        <p:cNvGrpSpPr/>
        <p:nvPr/>
      </p:nvGrpSpPr>
      <p:grpSpPr>
        <a:xfrm>
          <a:off x="0" y="0"/>
          <a:ext cx="0" cy="0"/>
          <a:chOff x="0" y="0"/>
          <a:chExt cx="0" cy="0"/>
        </a:xfrm>
      </p:grpSpPr>
      <p:sp>
        <p:nvSpPr>
          <p:cNvPr id="39" name="Google Shape;39;p4"/>
          <p:cNvSpPr/>
          <p:nvPr/>
        </p:nvSpPr>
        <p:spPr>
          <a:xfrm>
            <a:off x="0" y="0"/>
            <a:ext cx="12192000" cy="6858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40" name="Google Shape;40;p4"/>
          <p:cNvSpPr/>
          <p:nvPr/>
        </p:nvSpPr>
        <p:spPr>
          <a:xfrm>
            <a:off x="1307870" y="1267730"/>
            <a:ext cx="9576262" cy="4307950"/>
          </a:xfrm>
          <a:prstGeom prst="rect">
            <a:avLst/>
          </a:prstGeom>
          <a:solidFill>
            <a:schemeClr val="lt1"/>
          </a:solidFill>
          <a:ln>
            <a:noFill/>
          </a:ln>
          <a:effectLst>
            <a:outerShdw blurRad="50800" algn="ctr" rotWithShape="0">
              <a:srgbClr val="000000">
                <a:alpha val="6549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4"/>
          <p:cNvSpPr/>
          <p:nvPr/>
        </p:nvSpPr>
        <p:spPr>
          <a:xfrm>
            <a:off x="1447801" y="1411615"/>
            <a:ext cx="9296400" cy="4034770"/>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4"/>
          <p:cNvSpPr/>
          <p:nvPr/>
        </p:nvSpPr>
        <p:spPr>
          <a:xfrm>
            <a:off x="5135880" y="1267730"/>
            <a:ext cx="1920240" cy="73152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4"/>
          <p:cNvSpPr txBox="1">
            <a:spLocks noGrp="1"/>
          </p:cNvSpPr>
          <p:nvPr>
            <p:ph type="title"/>
          </p:nvPr>
        </p:nvSpPr>
        <p:spPr>
          <a:xfrm>
            <a:off x="1629156" y="2275165"/>
            <a:ext cx="8933688" cy="2406895"/>
          </a:xfrm>
          <a:prstGeom prst="rect">
            <a:avLst/>
          </a:prstGeom>
          <a:noFill/>
          <a:ln>
            <a:noFill/>
          </a:ln>
        </p:spPr>
        <p:txBody>
          <a:bodyPr spcFirstLastPara="1" wrap="square" lIns="91425" tIns="45700" rIns="91425" bIns="45700" anchor="ctr" anchorCtr="0">
            <a:noAutofit/>
          </a:bodyPr>
          <a:lstStyle>
            <a:lvl1pPr lvl="0" algn="ctr">
              <a:lnSpc>
                <a:spcPct val="83000"/>
              </a:lnSpc>
              <a:spcBef>
                <a:spcPts val="0"/>
              </a:spcBef>
              <a:spcAft>
                <a:spcPts val="0"/>
              </a:spcAft>
              <a:buClr>
                <a:srgbClr val="262626"/>
              </a:buClr>
              <a:buSzPts val="6800"/>
              <a:buFont typeface="Geo"/>
              <a:buNone/>
              <a:defRPr sz="6800" cap="none">
                <a:solidFill>
                  <a:srgbClr val="262626"/>
                </a:solidFill>
                <a:latin typeface="Geo"/>
                <a:ea typeface="Geo"/>
                <a:cs typeface="Geo"/>
                <a:sym typeface="Ge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44" name="Google Shape;44;p4"/>
          <p:cNvGrpSpPr/>
          <p:nvPr/>
        </p:nvGrpSpPr>
        <p:grpSpPr>
          <a:xfrm>
            <a:off x="5250180" y="1267730"/>
            <a:ext cx="1691640" cy="615934"/>
            <a:chOff x="5250180" y="1267730"/>
            <a:chExt cx="1691640" cy="615934"/>
          </a:xfrm>
        </p:grpSpPr>
        <p:cxnSp>
          <p:nvCxnSpPr>
            <p:cNvPr id="45" name="Google Shape;45;p4"/>
            <p:cNvCxnSpPr/>
            <p:nvPr/>
          </p:nvCxnSpPr>
          <p:spPr>
            <a:xfrm>
              <a:off x="525018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46" name="Google Shape;46;p4"/>
            <p:cNvCxnSpPr/>
            <p:nvPr/>
          </p:nvCxnSpPr>
          <p:spPr>
            <a:xfrm>
              <a:off x="694182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47" name="Google Shape;47;p4"/>
            <p:cNvCxnSpPr/>
            <p:nvPr/>
          </p:nvCxnSpPr>
          <p:spPr>
            <a:xfrm>
              <a:off x="5250180" y="1883664"/>
              <a:ext cx="169164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grpSp>
      <p:sp>
        <p:nvSpPr>
          <p:cNvPr id="48" name="Google Shape;48;p4"/>
          <p:cNvSpPr txBox="1">
            <a:spLocks noGrp="1"/>
          </p:cNvSpPr>
          <p:nvPr>
            <p:ph type="body" idx="1"/>
          </p:nvPr>
        </p:nvSpPr>
        <p:spPr>
          <a:xfrm>
            <a:off x="1629156" y="4682062"/>
            <a:ext cx="8939784" cy="457200"/>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900"/>
              </a:spcBef>
              <a:spcAft>
                <a:spcPts val="0"/>
              </a:spcAft>
              <a:buSzPts val="1800"/>
              <a:buNone/>
              <a:defRPr sz="1800">
                <a:solidFill>
                  <a:srgbClr val="0C0C0C"/>
                </a:solidFill>
              </a:defRPr>
            </a:lvl1pPr>
            <a:lvl2pPr marL="914400" lvl="1" indent="-228600" algn="l">
              <a:lnSpc>
                <a:spcPct val="100000"/>
              </a:lnSpc>
              <a:spcBef>
                <a:spcPts val="500"/>
              </a:spcBef>
              <a:spcAft>
                <a:spcPts val="0"/>
              </a:spcAft>
              <a:buSzPts val="1600"/>
              <a:buNone/>
              <a:defRPr sz="1600">
                <a:solidFill>
                  <a:srgbClr val="888888"/>
                </a:solidFill>
              </a:defRPr>
            </a:lvl2pPr>
            <a:lvl3pPr marL="1371600" lvl="2" indent="-228600" algn="l">
              <a:lnSpc>
                <a:spcPct val="100000"/>
              </a:lnSpc>
              <a:spcBef>
                <a:spcPts val="500"/>
              </a:spcBef>
              <a:spcAft>
                <a:spcPts val="0"/>
              </a:spcAft>
              <a:buSzPts val="1600"/>
              <a:buNone/>
              <a:defRPr sz="1600">
                <a:solidFill>
                  <a:srgbClr val="888888"/>
                </a:solidFill>
              </a:defRPr>
            </a:lvl3pPr>
            <a:lvl4pPr marL="1828800" lvl="3" indent="-228600" algn="l">
              <a:lnSpc>
                <a:spcPct val="100000"/>
              </a:lnSpc>
              <a:spcBef>
                <a:spcPts val="500"/>
              </a:spcBef>
              <a:spcAft>
                <a:spcPts val="0"/>
              </a:spcAft>
              <a:buSzPts val="1400"/>
              <a:buNone/>
              <a:defRPr sz="1400">
                <a:solidFill>
                  <a:srgbClr val="888888"/>
                </a:solidFill>
              </a:defRPr>
            </a:lvl4pPr>
            <a:lvl5pPr marL="2286000" lvl="4" indent="-228600" algn="l">
              <a:lnSpc>
                <a:spcPct val="100000"/>
              </a:lnSpc>
              <a:spcBef>
                <a:spcPts val="500"/>
              </a:spcBef>
              <a:spcAft>
                <a:spcPts val="0"/>
              </a:spcAft>
              <a:buSzPts val="1400"/>
              <a:buNone/>
              <a:defRPr sz="1400">
                <a:solidFill>
                  <a:srgbClr val="888888"/>
                </a:solidFill>
              </a:defRPr>
            </a:lvl5pPr>
            <a:lvl6pPr marL="2743200" lvl="5" indent="-228600" algn="l">
              <a:lnSpc>
                <a:spcPct val="100000"/>
              </a:lnSpc>
              <a:spcBef>
                <a:spcPts val="500"/>
              </a:spcBef>
              <a:spcAft>
                <a:spcPts val="0"/>
              </a:spcAft>
              <a:buSzPts val="1400"/>
              <a:buNone/>
              <a:defRPr sz="1400">
                <a:solidFill>
                  <a:srgbClr val="888888"/>
                </a:solidFill>
              </a:defRPr>
            </a:lvl6pPr>
            <a:lvl7pPr marL="3200400" lvl="6" indent="-228600" algn="l">
              <a:lnSpc>
                <a:spcPct val="100000"/>
              </a:lnSpc>
              <a:spcBef>
                <a:spcPts val="500"/>
              </a:spcBef>
              <a:spcAft>
                <a:spcPts val="0"/>
              </a:spcAft>
              <a:buSzPts val="1400"/>
              <a:buNone/>
              <a:defRPr sz="1400">
                <a:solidFill>
                  <a:srgbClr val="888888"/>
                </a:solidFill>
              </a:defRPr>
            </a:lvl7pPr>
            <a:lvl8pPr marL="3657600" lvl="7" indent="-228600" algn="l">
              <a:lnSpc>
                <a:spcPct val="100000"/>
              </a:lnSpc>
              <a:spcBef>
                <a:spcPts val="500"/>
              </a:spcBef>
              <a:spcAft>
                <a:spcPts val="0"/>
              </a:spcAft>
              <a:buSzPts val="1400"/>
              <a:buNone/>
              <a:defRPr sz="1400">
                <a:solidFill>
                  <a:srgbClr val="888888"/>
                </a:solidFill>
              </a:defRPr>
            </a:lvl8pPr>
            <a:lvl9pPr marL="4114800" lvl="8" indent="-228600" algn="l">
              <a:lnSpc>
                <a:spcPct val="100000"/>
              </a:lnSpc>
              <a:spcBef>
                <a:spcPts val="500"/>
              </a:spcBef>
              <a:spcAft>
                <a:spcPts val="0"/>
              </a:spcAft>
              <a:buSzPts val="1400"/>
              <a:buNone/>
              <a:defRPr sz="1400">
                <a:solidFill>
                  <a:srgbClr val="888888"/>
                </a:solidFill>
              </a:defRPr>
            </a:lvl9pPr>
          </a:lstStyle>
          <a:p>
            <a:endParaRPr/>
          </a:p>
        </p:txBody>
      </p:sp>
      <p:sp>
        <p:nvSpPr>
          <p:cNvPr id="49" name="Google Shape;49;p4"/>
          <p:cNvSpPr txBox="1">
            <a:spLocks noGrp="1"/>
          </p:cNvSpPr>
          <p:nvPr>
            <p:ph type="dt" idx="10"/>
          </p:nvPr>
        </p:nvSpPr>
        <p:spPr>
          <a:xfrm>
            <a:off x="5318760" y="1344502"/>
            <a:ext cx="1554480" cy="498781"/>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300">
                <a:solidFill>
                  <a:srgbClr val="FFFFFF"/>
                </a:solidFill>
                <a:latin typeface="Geo"/>
                <a:ea typeface="Geo"/>
                <a:cs typeface="Geo"/>
                <a:sym typeface="Ge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
          <p:cNvSpPr txBox="1">
            <a:spLocks noGrp="1"/>
          </p:cNvSpPr>
          <p:nvPr>
            <p:ph type="ftr" idx="11"/>
          </p:nvPr>
        </p:nvSpPr>
        <p:spPr>
          <a:xfrm>
            <a:off x="1629157" y="5177408"/>
            <a:ext cx="5660134" cy="228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
          <p:cNvSpPr txBox="1">
            <a:spLocks noGrp="1"/>
          </p:cNvSpPr>
          <p:nvPr>
            <p:ph type="sldNum" idx="12"/>
          </p:nvPr>
        </p:nvSpPr>
        <p:spPr>
          <a:xfrm>
            <a:off x="8604504" y="5177408"/>
            <a:ext cx="1958339" cy="2286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5"/>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5"/>
          <p:cNvSpPr txBox="1">
            <a:spLocks noGrp="1"/>
          </p:cNvSpPr>
          <p:nvPr>
            <p:ph type="body" idx="1"/>
          </p:nvPr>
        </p:nvSpPr>
        <p:spPr>
          <a:xfrm>
            <a:off x="1066800" y="2103120"/>
            <a:ext cx="4663440" cy="374904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55" name="Google Shape;55;p5"/>
          <p:cNvSpPr txBox="1">
            <a:spLocks noGrp="1"/>
          </p:cNvSpPr>
          <p:nvPr>
            <p:ph type="body" idx="2"/>
          </p:nvPr>
        </p:nvSpPr>
        <p:spPr>
          <a:xfrm>
            <a:off x="6461760" y="2103120"/>
            <a:ext cx="4663440" cy="374904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56" name="Google Shape;56;p5"/>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9"/>
        <p:cNvGrpSpPr/>
        <p:nvPr/>
      </p:nvGrpSpPr>
      <p:grpSpPr>
        <a:xfrm>
          <a:off x="0" y="0"/>
          <a:ext cx="0" cy="0"/>
          <a:chOff x="0" y="0"/>
          <a:chExt cx="0" cy="0"/>
        </a:xfrm>
      </p:grpSpPr>
      <p:sp>
        <p:nvSpPr>
          <p:cNvPr id="60" name="Google Shape;60;p6"/>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
          <p:cNvSpPr txBox="1">
            <a:spLocks noGrp="1"/>
          </p:cNvSpPr>
          <p:nvPr>
            <p:ph type="body" idx="1"/>
          </p:nvPr>
        </p:nvSpPr>
        <p:spPr>
          <a:xfrm>
            <a:off x="1069848" y="2074334"/>
            <a:ext cx="4663440" cy="640080"/>
          </a:xfrm>
          <a:prstGeom prst="rect">
            <a:avLst/>
          </a:prstGeom>
          <a:noFill/>
          <a:ln>
            <a:noFill/>
          </a:ln>
        </p:spPr>
        <p:txBody>
          <a:bodyPr spcFirstLastPara="1" wrap="square" lIns="91425" tIns="45700" rIns="91425" bIns="45700" anchor="ctr" anchorCtr="0">
            <a:noAutofit/>
          </a:bodyPr>
          <a:lstStyle>
            <a:lvl1pPr marL="457200" lvl="0" indent="-228600" algn="l">
              <a:lnSpc>
                <a:spcPct val="120000"/>
              </a:lnSpc>
              <a:spcBef>
                <a:spcPts val="0"/>
              </a:spcBef>
              <a:spcAft>
                <a:spcPts val="0"/>
              </a:spcAft>
              <a:buSzPts val="1900"/>
              <a:buNone/>
              <a:defRPr sz="1900" b="1" i="0">
                <a:solidFill>
                  <a:schemeClr val="dk1"/>
                </a:solidFill>
                <a:latin typeface="Geo"/>
                <a:ea typeface="Geo"/>
                <a:cs typeface="Geo"/>
                <a:sym typeface="Geo"/>
              </a:defRPr>
            </a:lvl1pPr>
            <a:lvl2pPr marL="914400" lvl="1" indent="-228600" algn="l">
              <a:lnSpc>
                <a:spcPct val="100000"/>
              </a:lnSpc>
              <a:spcBef>
                <a:spcPts val="500"/>
              </a:spcBef>
              <a:spcAft>
                <a:spcPts val="0"/>
              </a:spcAft>
              <a:buSzPts val="1800"/>
              <a:buNone/>
              <a:defRPr sz="18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100000"/>
              </a:lnSpc>
              <a:spcBef>
                <a:spcPts val="500"/>
              </a:spcBef>
              <a:spcAft>
                <a:spcPts val="0"/>
              </a:spcAft>
              <a:buSzPts val="1600"/>
              <a:buNone/>
              <a:defRPr sz="1600" b="1"/>
            </a:lvl6pPr>
            <a:lvl7pPr marL="3200400" lvl="6" indent="-228600" algn="l">
              <a:lnSpc>
                <a:spcPct val="100000"/>
              </a:lnSpc>
              <a:spcBef>
                <a:spcPts val="500"/>
              </a:spcBef>
              <a:spcAft>
                <a:spcPts val="0"/>
              </a:spcAft>
              <a:buSzPts val="1600"/>
              <a:buNone/>
              <a:defRPr sz="1600" b="1"/>
            </a:lvl7pPr>
            <a:lvl8pPr marL="3657600" lvl="7" indent="-228600" algn="l">
              <a:lnSpc>
                <a:spcPct val="100000"/>
              </a:lnSpc>
              <a:spcBef>
                <a:spcPts val="500"/>
              </a:spcBef>
              <a:spcAft>
                <a:spcPts val="0"/>
              </a:spcAft>
              <a:buSzPts val="1600"/>
              <a:buNone/>
              <a:defRPr sz="1600" b="1"/>
            </a:lvl8pPr>
            <a:lvl9pPr marL="4114800" lvl="8" indent="-228600" algn="l">
              <a:lnSpc>
                <a:spcPct val="100000"/>
              </a:lnSpc>
              <a:spcBef>
                <a:spcPts val="500"/>
              </a:spcBef>
              <a:spcAft>
                <a:spcPts val="0"/>
              </a:spcAft>
              <a:buSzPts val="1600"/>
              <a:buNone/>
              <a:defRPr sz="1600" b="1"/>
            </a:lvl9pPr>
          </a:lstStyle>
          <a:p>
            <a:endParaRPr/>
          </a:p>
        </p:txBody>
      </p:sp>
      <p:sp>
        <p:nvSpPr>
          <p:cNvPr id="62" name="Google Shape;62;p6"/>
          <p:cNvSpPr txBox="1">
            <a:spLocks noGrp="1"/>
          </p:cNvSpPr>
          <p:nvPr>
            <p:ph type="body" idx="2"/>
          </p:nvPr>
        </p:nvSpPr>
        <p:spPr>
          <a:xfrm>
            <a:off x="1069848" y="2792472"/>
            <a:ext cx="4663440" cy="3163825"/>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63" name="Google Shape;63;p6"/>
          <p:cNvSpPr txBox="1">
            <a:spLocks noGrp="1"/>
          </p:cNvSpPr>
          <p:nvPr>
            <p:ph type="body" idx="3"/>
          </p:nvPr>
        </p:nvSpPr>
        <p:spPr>
          <a:xfrm>
            <a:off x="6458712" y="2074334"/>
            <a:ext cx="4663440" cy="640080"/>
          </a:xfrm>
          <a:prstGeom prst="rect">
            <a:avLst/>
          </a:prstGeom>
          <a:noFill/>
          <a:ln>
            <a:noFill/>
          </a:ln>
        </p:spPr>
        <p:txBody>
          <a:bodyPr spcFirstLastPara="1" wrap="square" lIns="91425" tIns="45700" rIns="91425" bIns="45700" anchor="ctr" anchorCtr="0">
            <a:noAutofit/>
          </a:bodyPr>
          <a:lstStyle>
            <a:lvl1pPr marL="457200" lvl="0" indent="-228600" algn="l">
              <a:lnSpc>
                <a:spcPct val="120000"/>
              </a:lnSpc>
              <a:spcBef>
                <a:spcPts val="0"/>
              </a:spcBef>
              <a:spcAft>
                <a:spcPts val="0"/>
              </a:spcAft>
              <a:buSzPts val="1900"/>
              <a:buNone/>
              <a:defRPr sz="1900" b="1">
                <a:solidFill>
                  <a:schemeClr val="dk1"/>
                </a:solidFill>
              </a:defRPr>
            </a:lvl1pPr>
            <a:lvl2pPr marL="914400" lvl="1" indent="-228600" algn="l">
              <a:lnSpc>
                <a:spcPct val="100000"/>
              </a:lnSpc>
              <a:spcBef>
                <a:spcPts val="500"/>
              </a:spcBef>
              <a:spcAft>
                <a:spcPts val="0"/>
              </a:spcAft>
              <a:buSzPts val="1800"/>
              <a:buNone/>
              <a:defRPr sz="18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100000"/>
              </a:lnSpc>
              <a:spcBef>
                <a:spcPts val="500"/>
              </a:spcBef>
              <a:spcAft>
                <a:spcPts val="0"/>
              </a:spcAft>
              <a:buSzPts val="1600"/>
              <a:buNone/>
              <a:defRPr sz="1600" b="1"/>
            </a:lvl6pPr>
            <a:lvl7pPr marL="3200400" lvl="6" indent="-228600" algn="l">
              <a:lnSpc>
                <a:spcPct val="100000"/>
              </a:lnSpc>
              <a:spcBef>
                <a:spcPts val="500"/>
              </a:spcBef>
              <a:spcAft>
                <a:spcPts val="0"/>
              </a:spcAft>
              <a:buSzPts val="1600"/>
              <a:buNone/>
              <a:defRPr sz="1600" b="1"/>
            </a:lvl7pPr>
            <a:lvl8pPr marL="3657600" lvl="7" indent="-228600" algn="l">
              <a:lnSpc>
                <a:spcPct val="100000"/>
              </a:lnSpc>
              <a:spcBef>
                <a:spcPts val="500"/>
              </a:spcBef>
              <a:spcAft>
                <a:spcPts val="0"/>
              </a:spcAft>
              <a:buSzPts val="1600"/>
              <a:buNone/>
              <a:defRPr sz="1600" b="1"/>
            </a:lvl8pPr>
            <a:lvl9pPr marL="4114800" lvl="8" indent="-228600" algn="l">
              <a:lnSpc>
                <a:spcPct val="100000"/>
              </a:lnSpc>
              <a:spcBef>
                <a:spcPts val="500"/>
              </a:spcBef>
              <a:spcAft>
                <a:spcPts val="0"/>
              </a:spcAft>
              <a:buSzPts val="1600"/>
              <a:buNone/>
              <a:defRPr sz="1600" b="1"/>
            </a:lvl9pPr>
          </a:lstStyle>
          <a:p>
            <a:endParaRPr/>
          </a:p>
        </p:txBody>
      </p:sp>
      <p:sp>
        <p:nvSpPr>
          <p:cNvPr id="64" name="Google Shape;64;p6"/>
          <p:cNvSpPr txBox="1">
            <a:spLocks noGrp="1"/>
          </p:cNvSpPr>
          <p:nvPr>
            <p:ph type="body" idx="4"/>
          </p:nvPr>
        </p:nvSpPr>
        <p:spPr>
          <a:xfrm>
            <a:off x="6458712" y="2792471"/>
            <a:ext cx="4663440" cy="3164509"/>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65" name="Google Shape;65;p6"/>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7"/>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7"/>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7"/>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7"/>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3"/>
        <p:cNvGrpSpPr/>
        <p:nvPr/>
      </p:nvGrpSpPr>
      <p:grpSpPr>
        <a:xfrm>
          <a:off x="0" y="0"/>
          <a:ext cx="0" cy="0"/>
          <a:chOff x="0" y="0"/>
          <a:chExt cx="0" cy="0"/>
        </a:xfrm>
      </p:grpSpPr>
      <p:sp>
        <p:nvSpPr>
          <p:cNvPr id="74" name="Google Shape;74;p8"/>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8"/>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8"/>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7"/>
        <p:cNvGrpSpPr/>
        <p:nvPr/>
      </p:nvGrpSpPr>
      <p:grpSpPr>
        <a:xfrm>
          <a:off x="0" y="0"/>
          <a:ext cx="0" cy="0"/>
          <a:chOff x="0" y="0"/>
          <a:chExt cx="0" cy="0"/>
        </a:xfrm>
      </p:grpSpPr>
      <p:sp>
        <p:nvSpPr>
          <p:cNvPr id="78" name="Google Shape;78;p9"/>
          <p:cNvSpPr/>
          <p:nvPr/>
        </p:nvSpPr>
        <p:spPr>
          <a:xfrm>
            <a:off x="8119870" y="237744"/>
            <a:ext cx="3826596" cy="6382512"/>
          </a:xfrm>
          <a:prstGeom prst="rect">
            <a:avLst/>
          </a:prstGeom>
          <a:solidFill>
            <a:srgbClr val="D8D8D8">
              <a:alpha val="6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9"/>
          <p:cNvSpPr/>
          <p:nvPr/>
        </p:nvSpPr>
        <p:spPr>
          <a:xfrm>
            <a:off x="8254660" y="374904"/>
            <a:ext cx="3557016" cy="6108192"/>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9"/>
          <p:cNvSpPr txBox="1">
            <a:spLocks noGrp="1"/>
          </p:cNvSpPr>
          <p:nvPr>
            <p:ph type="title"/>
          </p:nvPr>
        </p:nvSpPr>
        <p:spPr>
          <a:xfrm>
            <a:off x="8458200" y="607392"/>
            <a:ext cx="3161963" cy="164592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1"/>
              </a:buClr>
              <a:buSzPts val="3200"/>
              <a:buFont typeface="Geo"/>
              <a:buNone/>
              <a:defRPr sz="3200" b="0" cap="none">
                <a:solidFill>
                  <a:schemeClr val="dk1"/>
                </a:solidFill>
                <a:latin typeface="Geo"/>
                <a:ea typeface="Geo"/>
                <a:cs typeface="Geo"/>
                <a:sym typeface="Ge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9"/>
          <p:cNvSpPr txBox="1">
            <a:spLocks noGrp="1"/>
          </p:cNvSpPr>
          <p:nvPr>
            <p:ph type="body" idx="1"/>
          </p:nvPr>
        </p:nvSpPr>
        <p:spPr>
          <a:xfrm>
            <a:off x="685800" y="609600"/>
            <a:ext cx="6858000" cy="5334000"/>
          </a:xfrm>
          <a:prstGeom prst="rect">
            <a:avLst/>
          </a:prstGeom>
          <a:noFill/>
          <a:ln>
            <a:noFill/>
          </a:ln>
        </p:spPr>
        <p:txBody>
          <a:bodyPr spcFirstLastPara="1" wrap="square" lIns="91425" tIns="45700" rIns="91425" bIns="45700" anchor="t" anchorCtr="0">
            <a:noAutofit/>
          </a:bodyPr>
          <a:lstStyle>
            <a:lvl1pPr marL="457200" lvl="0" indent="-349250" algn="l">
              <a:lnSpc>
                <a:spcPct val="120000"/>
              </a:lnSpc>
              <a:spcBef>
                <a:spcPts val="900"/>
              </a:spcBef>
              <a:spcAft>
                <a:spcPts val="0"/>
              </a:spcAft>
              <a:buSzPts val="1900"/>
              <a:buChar char="◦"/>
              <a:defRPr sz="19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82" name="Google Shape;82;p9"/>
          <p:cNvSpPr txBox="1">
            <a:spLocks noGrp="1"/>
          </p:cNvSpPr>
          <p:nvPr>
            <p:ph type="body" idx="2"/>
          </p:nvPr>
        </p:nvSpPr>
        <p:spPr>
          <a:xfrm>
            <a:off x="8458200" y="2336800"/>
            <a:ext cx="3161963" cy="3606800"/>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800"/>
              </a:spcBef>
              <a:spcAft>
                <a:spcPts val="0"/>
              </a:spcAft>
              <a:buSzPts val="1800"/>
              <a:buNone/>
              <a:defRPr sz="1800">
                <a:solidFill>
                  <a:schemeClr val="dk1"/>
                </a:solidFill>
              </a:defRPr>
            </a:lvl1pPr>
            <a:lvl2pPr marL="914400" lvl="1" indent="-228600" algn="l">
              <a:lnSpc>
                <a:spcPct val="100000"/>
              </a:lnSpc>
              <a:spcBef>
                <a:spcPts val="500"/>
              </a:spcBef>
              <a:spcAft>
                <a:spcPts val="0"/>
              </a:spcAft>
              <a:buSzPts val="1200"/>
              <a:buNone/>
              <a:defRPr sz="1200"/>
            </a:lvl2pPr>
            <a:lvl3pPr marL="1371600" lvl="2" indent="-228600" algn="l">
              <a:lnSpc>
                <a:spcPct val="100000"/>
              </a:lnSpc>
              <a:spcBef>
                <a:spcPts val="500"/>
              </a:spcBef>
              <a:spcAft>
                <a:spcPts val="0"/>
              </a:spcAft>
              <a:buSzPts val="1000"/>
              <a:buNone/>
              <a:defRPr sz="1000"/>
            </a:lvl3pPr>
            <a:lvl4pPr marL="1828800" lvl="3" indent="-228600" algn="l">
              <a:lnSpc>
                <a:spcPct val="100000"/>
              </a:lnSpc>
              <a:spcBef>
                <a:spcPts val="500"/>
              </a:spcBef>
              <a:spcAft>
                <a:spcPts val="0"/>
              </a:spcAft>
              <a:buSzPts val="900"/>
              <a:buNone/>
              <a:defRPr sz="900"/>
            </a:lvl4pPr>
            <a:lvl5pPr marL="2286000" lvl="4" indent="-228600" algn="l">
              <a:lnSpc>
                <a:spcPct val="100000"/>
              </a:lnSpc>
              <a:spcBef>
                <a:spcPts val="500"/>
              </a:spcBef>
              <a:spcAft>
                <a:spcPts val="0"/>
              </a:spcAft>
              <a:buSzPts val="900"/>
              <a:buNone/>
              <a:defRPr sz="900"/>
            </a:lvl5pPr>
            <a:lvl6pPr marL="2743200" lvl="5" indent="-228600" algn="l">
              <a:lnSpc>
                <a:spcPct val="100000"/>
              </a:lnSpc>
              <a:spcBef>
                <a:spcPts val="500"/>
              </a:spcBef>
              <a:spcAft>
                <a:spcPts val="0"/>
              </a:spcAft>
              <a:buSzPts val="900"/>
              <a:buNone/>
              <a:defRPr sz="900"/>
            </a:lvl6pPr>
            <a:lvl7pPr marL="3200400" lvl="6" indent="-228600" algn="l">
              <a:lnSpc>
                <a:spcPct val="100000"/>
              </a:lnSpc>
              <a:spcBef>
                <a:spcPts val="500"/>
              </a:spcBef>
              <a:spcAft>
                <a:spcPts val="0"/>
              </a:spcAft>
              <a:buSzPts val="900"/>
              <a:buNone/>
              <a:defRPr sz="900"/>
            </a:lvl7pPr>
            <a:lvl8pPr marL="3657600" lvl="7" indent="-228600" algn="l">
              <a:lnSpc>
                <a:spcPct val="100000"/>
              </a:lnSpc>
              <a:spcBef>
                <a:spcPts val="500"/>
              </a:spcBef>
              <a:spcAft>
                <a:spcPts val="0"/>
              </a:spcAft>
              <a:buSzPts val="900"/>
              <a:buNone/>
              <a:defRPr sz="900"/>
            </a:lvl8pPr>
            <a:lvl9pPr marL="4114800" lvl="8" indent="-228600" algn="l">
              <a:lnSpc>
                <a:spcPct val="100000"/>
              </a:lnSpc>
              <a:spcBef>
                <a:spcPts val="500"/>
              </a:spcBef>
              <a:spcAft>
                <a:spcPts val="0"/>
              </a:spcAft>
              <a:buSzPts val="900"/>
              <a:buNone/>
              <a:defRPr sz="900"/>
            </a:lvl9pPr>
          </a:lstStyle>
          <a:p>
            <a:endParaRPr/>
          </a:p>
        </p:txBody>
      </p:sp>
      <p:sp>
        <p:nvSpPr>
          <p:cNvPr id="83" name="Google Shape;83;p9"/>
          <p:cNvSpPr txBox="1">
            <a:spLocks noGrp="1"/>
          </p:cNvSpPr>
          <p:nvPr>
            <p:ph type="dt" idx="10"/>
          </p:nvPr>
        </p:nvSpPr>
        <p:spPr>
          <a:xfrm>
            <a:off x="5588000" y="6035040"/>
            <a:ext cx="1955800"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9"/>
          <p:cNvSpPr txBox="1">
            <a:spLocks noGrp="1"/>
          </p:cNvSpPr>
          <p:nvPr>
            <p:ph type="ftr" idx="11"/>
          </p:nvPr>
        </p:nvSpPr>
        <p:spPr>
          <a:xfrm>
            <a:off x="685801" y="6035040"/>
            <a:ext cx="45847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9"/>
          <p:cNvSpPr txBox="1">
            <a:spLocks noGrp="1"/>
          </p:cNvSpPr>
          <p:nvPr>
            <p:ph type="sldNum" idx="12"/>
          </p:nvPr>
        </p:nvSpPr>
        <p:spPr>
          <a:xfrm>
            <a:off x="10396728" y="6035040"/>
            <a:ext cx="1223435"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262626"/>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6"/>
        <p:cNvGrpSpPr/>
        <p:nvPr/>
      </p:nvGrpSpPr>
      <p:grpSpPr>
        <a:xfrm>
          <a:off x="0" y="0"/>
          <a:ext cx="0" cy="0"/>
          <a:chOff x="0" y="0"/>
          <a:chExt cx="0" cy="0"/>
        </a:xfrm>
      </p:grpSpPr>
      <p:sp>
        <p:nvSpPr>
          <p:cNvPr id="87" name="Google Shape;87;p10"/>
          <p:cNvSpPr/>
          <p:nvPr/>
        </p:nvSpPr>
        <p:spPr>
          <a:xfrm>
            <a:off x="8119870" y="237744"/>
            <a:ext cx="3826596" cy="6382512"/>
          </a:xfrm>
          <a:prstGeom prst="rect">
            <a:avLst/>
          </a:prstGeom>
          <a:solidFill>
            <a:srgbClr val="D8D8D8">
              <a:alpha val="6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10"/>
          <p:cNvSpPr>
            <a:spLocks noGrp="1"/>
          </p:cNvSpPr>
          <p:nvPr>
            <p:ph type="pic" idx="2"/>
          </p:nvPr>
        </p:nvSpPr>
        <p:spPr>
          <a:xfrm>
            <a:off x="228599" y="237744"/>
            <a:ext cx="7696201" cy="6382512"/>
          </a:xfrm>
          <a:prstGeom prst="rect">
            <a:avLst/>
          </a:prstGeom>
          <a:solidFill>
            <a:srgbClr val="BFCBCB"/>
          </a:solidFill>
          <a:ln>
            <a:noFill/>
          </a:ln>
        </p:spPr>
        <p:txBody>
          <a:bodyPr spcFirstLastPara="1" wrap="square" lIns="91425" tIns="45700" rIns="91425" bIns="45700" anchor="t" anchorCtr="0">
            <a:noAutofit/>
          </a:bodyPr>
          <a:lstStyle>
            <a:lvl1pPr marR="0" lvl="0" algn="l" rtl="0">
              <a:lnSpc>
                <a:spcPct val="120000"/>
              </a:lnSpc>
              <a:spcBef>
                <a:spcPts val="900"/>
              </a:spcBef>
              <a:spcAft>
                <a:spcPts val="0"/>
              </a:spcAft>
              <a:buClr>
                <a:srgbClr val="262626"/>
              </a:buClr>
              <a:buSzPts val="3200"/>
              <a:buFont typeface="Garamond"/>
              <a:buNone/>
              <a:defRPr sz="3200" b="0" i="0" u="none" strike="noStrike" cap="none">
                <a:solidFill>
                  <a:schemeClr val="dk1"/>
                </a:solidFill>
                <a:latin typeface="Geo"/>
                <a:ea typeface="Geo"/>
                <a:cs typeface="Geo"/>
                <a:sym typeface="Geo"/>
              </a:defRPr>
            </a:lvl1pPr>
            <a:lvl2pPr marR="0" lvl="1" algn="l" rtl="0">
              <a:lnSpc>
                <a:spcPct val="100000"/>
              </a:lnSpc>
              <a:spcBef>
                <a:spcPts val="500"/>
              </a:spcBef>
              <a:spcAft>
                <a:spcPts val="0"/>
              </a:spcAft>
              <a:buClr>
                <a:srgbClr val="262626"/>
              </a:buClr>
              <a:buSzPts val="2800"/>
              <a:buFont typeface="Garamond"/>
              <a:buNone/>
              <a:defRPr sz="2800" b="0" i="0" u="none" strike="noStrike" cap="none">
                <a:solidFill>
                  <a:schemeClr val="dk1"/>
                </a:solidFill>
                <a:latin typeface="Geo"/>
                <a:ea typeface="Geo"/>
                <a:cs typeface="Geo"/>
                <a:sym typeface="Geo"/>
              </a:defRPr>
            </a:lvl2pPr>
            <a:lvl3pPr marR="0" lvl="2" algn="l" rtl="0">
              <a:lnSpc>
                <a:spcPct val="100000"/>
              </a:lnSpc>
              <a:spcBef>
                <a:spcPts val="500"/>
              </a:spcBef>
              <a:spcAft>
                <a:spcPts val="0"/>
              </a:spcAft>
              <a:buClr>
                <a:srgbClr val="262626"/>
              </a:buClr>
              <a:buSzPts val="2400"/>
              <a:buFont typeface="Garamond"/>
              <a:buNone/>
              <a:defRPr sz="2400" b="0" i="0" u="none" strike="noStrike" cap="none">
                <a:solidFill>
                  <a:schemeClr val="dk1"/>
                </a:solidFill>
                <a:latin typeface="Geo"/>
                <a:ea typeface="Geo"/>
                <a:cs typeface="Geo"/>
                <a:sym typeface="Geo"/>
              </a:defRPr>
            </a:lvl3pPr>
            <a:lvl4pPr marR="0" lvl="3" algn="l" rtl="0">
              <a:lnSpc>
                <a:spcPct val="100000"/>
              </a:lnSpc>
              <a:spcBef>
                <a:spcPts val="500"/>
              </a:spcBef>
              <a:spcAft>
                <a:spcPts val="0"/>
              </a:spcAft>
              <a:buClr>
                <a:srgbClr val="262626"/>
              </a:buClr>
              <a:buSzPts val="2000"/>
              <a:buFont typeface="Garamond"/>
              <a:buNone/>
              <a:defRPr sz="2000" b="0" i="0" u="none" strike="noStrike" cap="none">
                <a:solidFill>
                  <a:schemeClr val="dk1"/>
                </a:solidFill>
                <a:latin typeface="Geo"/>
                <a:ea typeface="Geo"/>
                <a:cs typeface="Geo"/>
                <a:sym typeface="Geo"/>
              </a:defRPr>
            </a:lvl4pPr>
            <a:lvl5pPr marR="0" lvl="4" algn="l" rtl="0">
              <a:lnSpc>
                <a:spcPct val="100000"/>
              </a:lnSpc>
              <a:spcBef>
                <a:spcPts val="500"/>
              </a:spcBef>
              <a:spcAft>
                <a:spcPts val="0"/>
              </a:spcAft>
              <a:buClr>
                <a:srgbClr val="262626"/>
              </a:buClr>
              <a:buSzPts val="2000"/>
              <a:buFont typeface="Garamond"/>
              <a:buNone/>
              <a:defRPr sz="2000" b="0" i="0" u="none" strike="noStrike" cap="none">
                <a:solidFill>
                  <a:schemeClr val="dk1"/>
                </a:solidFill>
                <a:latin typeface="Geo"/>
                <a:ea typeface="Geo"/>
                <a:cs typeface="Geo"/>
                <a:sym typeface="Geo"/>
              </a:defRPr>
            </a:lvl5pPr>
            <a:lvl6pPr marR="0" lvl="5" algn="l" rtl="0">
              <a:lnSpc>
                <a:spcPct val="100000"/>
              </a:lnSpc>
              <a:spcBef>
                <a:spcPts val="500"/>
              </a:spcBef>
              <a:spcAft>
                <a:spcPts val="0"/>
              </a:spcAft>
              <a:buClr>
                <a:srgbClr val="262626"/>
              </a:buClr>
              <a:buSzPts val="2000"/>
              <a:buFont typeface="Garamond"/>
              <a:buNone/>
              <a:defRPr sz="2000" b="0" i="0" u="none" strike="noStrike" cap="none">
                <a:solidFill>
                  <a:schemeClr val="dk1"/>
                </a:solidFill>
                <a:latin typeface="Geo"/>
                <a:ea typeface="Geo"/>
                <a:cs typeface="Geo"/>
                <a:sym typeface="Geo"/>
              </a:defRPr>
            </a:lvl6pPr>
            <a:lvl7pPr marR="0" lvl="6" algn="l" rtl="0">
              <a:lnSpc>
                <a:spcPct val="100000"/>
              </a:lnSpc>
              <a:spcBef>
                <a:spcPts val="500"/>
              </a:spcBef>
              <a:spcAft>
                <a:spcPts val="0"/>
              </a:spcAft>
              <a:buClr>
                <a:srgbClr val="262626"/>
              </a:buClr>
              <a:buSzPts val="2000"/>
              <a:buFont typeface="Garamond"/>
              <a:buNone/>
              <a:defRPr sz="2000" b="0" i="0" u="none" strike="noStrike" cap="none">
                <a:solidFill>
                  <a:schemeClr val="dk1"/>
                </a:solidFill>
                <a:latin typeface="Geo"/>
                <a:ea typeface="Geo"/>
                <a:cs typeface="Geo"/>
                <a:sym typeface="Geo"/>
              </a:defRPr>
            </a:lvl7pPr>
            <a:lvl8pPr marR="0" lvl="7" algn="l" rtl="0">
              <a:lnSpc>
                <a:spcPct val="100000"/>
              </a:lnSpc>
              <a:spcBef>
                <a:spcPts val="500"/>
              </a:spcBef>
              <a:spcAft>
                <a:spcPts val="0"/>
              </a:spcAft>
              <a:buClr>
                <a:srgbClr val="262626"/>
              </a:buClr>
              <a:buSzPts val="2000"/>
              <a:buFont typeface="Garamond"/>
              <a:buNone/>
              <a:defRPr sz="2000" b="0" i="0" u="none" strike="noStrike" cap="none">
                <a:solidFill>
                  <a:schemeClr val="dk1"/>
                </a:solidFill>
                <a:latin typeface="Geo"/>
                <a:ea typeface="Geo"/>
                <a:cs typeface="Geo"/>
                <a:sym typeface="Geo"/>
              </a:defRPr>
            </a:lvl8pPr>
            <a:lvl9pPr marR="0" lvl="8" algn="l" rtl="0">
              <a:lnSpc>
                <a:spcPct val="100000"/>
              </a:lnSpc>
              <a:spcBef>
                <a:spcPts val="500"/>
              </a:spcBef>
              <a:spcAft>
                <a:spcPts val="0"/>
              </a:spcAft>
              <a:buClr>
                <a:srgbClr val="262626"/>
              </a:buClr>
              <a:buSzPts val="2000"/>
              <a:buFont typeface="Garamond"/>
              <a:buNone/>
              <a:defRPr sz="2000" b="0" i="0" u="none" strike="noStrike" cap="none">
                <a:solidFill>
                  <a:schemeClr val="dk1"/>
                </a:solidFill>
                <a:latin typeface="Geo"/>
                <a:ea typeface="Geo"/>
                <a:cs typeface="Geo"/>
                <a:sym typeface="Geo"/>
              </a:defRPr>
            </a:lvl9pPr>
          </a:lstStyle>
          <a:p>
            <a:endParaRPr/>
          </a:p>
        </p:txBody>
      </p:sp>
      <p:sp>
        <p:nvSpPr>
          <p:cNvPr id="89" name="Google Shape;89;p10"/>
          <p:cNvSpPr txBox="1">
            <a:spLocks noGrp="1"/>
          </p:cNvSpPr>
          <p:nvPr>
            <p:ph type="dt" idx="10"/>
          </p:nvPr>
        </p:nvSpPr>
        <p:spPr>
          <a:xfrm>
            <a:off x="5662337" y="6035040"/>
            <a:ext cx="2071963"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b="1">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0"/>
          <p:cNvSpPr txBox="1">
            <a:spLocks noGrp="1"/>
          </p:cNvSpPr>
          <p:nvPr>
            <p:ph type="ftr" idx="11"/>
          </p:nvPr>
        </p:nvSpPr>
        <p:spPr>
          <a:xfrm>
            <a:off x="612648" y="6035040"/>
            <a:ext cx="4588002"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sz="1000" b="1">
                <a:solidFill>
                  <a:srgbClr val="FFFFFF"/>
                </a:solidFill>
                <a:latin typeface="Geo"/>
                <a:ea typeface="Geo"/>
                <a:cs typeface="Geo"/>
                <a:sym typeface="Ge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0"/>
          <p:cNvSpPr txBox="1">
            <a:spLocks noGrp="1"/>
          </p:cNvSpPr>
          <p:nvPr>
            <p:ph type="sldNum" idx="12"/>
          </p:nvPr>
        </p:nvSpPr>
        <p:spPr>
          <a:xfrm>
            <a:off x="10396728" y="6035040"/>
            <a:ext cx="1225296"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
        <p:nvSpPr>
          <p:cNvPr id="92" name="Google Shape;92;p10"/>
          <p:cNvSpPr/>
          <p:nvPr/>
        </p:nvSpPr>
        <p:spPr>
          <a:xfrm>
            <a:off x="8254660" y="374904"/>
            <a:ext cx="3557016" cy="6108192"/>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10"/>
          <p:cNvSpPr txBox="1">
            <a:spLocks noGrp="1"/>
          </p:cNvSpPr>
          <p:nvPr>
            <p:ph type="title"/>
          </p:nvPr>
        </p:nvSpPr>
        <p:spPr>
          <a:xfrm>
            <a:off x="8477250" y="603504"/>
            <a:ext cx="3144774" cy="164592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1"/>
              </a:buClr>
              <a:buSzPts val="3200"/>
              <a:buFont typeface="Geo"/>
              <a:buNone/>
              <a:defRPr sz="3200" b="0">
                <a:solidFill>
                  <a:schemeClr val="dk1"/>
                </a:solidFill>
                <a:latin typeface="Geo"/>
                <a:ea typeface="Geo"/>
                <a:cs typeface="Geo"/>
                <a:sym typeface="Ge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0"/>
          <p:cNvSpPr txBox="1">
            <a:spLocks noGrp="1"/>
          </p:cNvSpPr>
          <p:nvPr>
            <p:ph type="body" idx="1"/>
          </p:nvPr>
        </p:nvSpPr>
        <p:spPr>
          <a:xfrm>
            <a:off x="8477250" y="2386584"/>
            <a:ext cx="3144774" cy="3511296"/>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800"/>
              </a:spcBef>
              <a:spcAft>
                <a:spcPts val="0"/>
              </a:spcAft>
              <a:buSzPts val="1800"/>
              <a:buNone/>
              <a:defRPr sz="1800">
                <a:solidFill>
                  <a:schemeClr val="dk1"/>
                </a:solidFill>
              </a:defRPr>
            </a:lvl1pPr>
            <a:lvl2pPr marL="914400" lvl="1" indent="-228600" algn="l">
              <a:lnSpc>
                <a:spcPct val="100000"/>
              </a:lnSpc>
              <a:spcBef>
                <a:spcPts val="500"/>
              </a:spcBef>
              <a:spcAft>
                <a:spcPts val="0"/>
              </a:spcAft>
              <a:buSzPts val="1200"/>
              <a:buNone/>
              <a:defRPr sz="1200"/>
            </a:lvl2pPr>
            <a:lvl3pPr marL="1371600" lvl="2" indent="-228600" algn="l">
              <a:lnSpc>
                <a:spcPct val="100000"/>
              </a:lnSpc>
              <a:spcBef>
                <a:spcPts val="500"/>
              </a:spcBef>
              <a:spcAft>
                <a:spcPts val="0"/>
              </a:spcAft>
              <a:buSzPts val="1000"/>
              <a:buNone/>
              <a:defRPr sz="1000"/>
            </a:lvl3pPr>
            <a:lvl4pPr marL="1828800" lvl="3" indent="-228600" algn="l">
              <a:lnSpc>
                <a:spcPct val="100000"/>
              </a:lnSpc>
              <a:spcBef>
                <a:spcPts val="500"/>
              </a:spcBef>
              <a:spcAft>
                <a:spcPts val="0"/>
              </a:spcAft>
              <a:buSzPts val="900"/>
              <a:buNone/>
              <a:defRPr sz="900"/>
            </a:lvl4pPr>
            <a:lvl5pPr marL="2286000" lvl="4" indent="-228600" algn="l">
              <a:lnSpc>
                <a:spcPct val="100000"/>
              </a:lnSpc>
              <a:spcBef>
                <a:spcPts val="500"/>
              </a:spcBef>
              <a:spcAft>
                <a:spcPts val="0"/>
              </a:spcAft>
              <a:buSzPts val="900"/>
              <a:buNone/>
              <a:defRPr sz="900"/>
            </a:lvl5pPr>
            <a:lvl6pPr marL="2743200" lvl="5" indent="-228600" algn="l">
              <a:lnSpc>
                <a:spcPct val="100000"/>
              </a:lnSpc>
              <a:spcBef>
                <a:spcPts val="500"/>
              </a:spcBef>
              <a:spcAft>
                <a:spcPts val="0"/>
              </a:spcAft>
              <a:buSzPts val="900"/>
              <a:buNone/>
              <a:defRPr sz="900"/>
            </a:lvl6pPr>
            <a:lvl7pPr marL="3200400" lvl="6" indent="-228600" algn="l">
              <a:lnSpc>
                <a:spcPct val="100000"/>
              </a:lnSpc>
              <a:spcBef>
                <a:spcPts val="500"/>
              </a:spcBef>
              <a:spcAft>
                <a:spcPts val="0"/>
              </a:spcAft>
              <a:buSzPts val="900"/>
              <a:buNone/>
              <a:defRPr sz="900"/>
            </a:lvl7pPr>
            <a:lvl8pPr marL="3657600" lvl="7" indent="-228600" algn="l">
              <a:lnSpc>
                <a:spcPct val="100000"/>
              </a:lnSpc>
              <a:spcBef>
                <a:spcPts val="500"/>
              </a:spcBef>
              <a:spcAft>
                <a:spcPts val="0"/>
              </a:spcAft>
              <a:buSzPts val="900"/>
              <a:buNone/>
              <a:defRPr sz="900"/>
            </a:lvl8pPr>
            <a:lvl9pPr marL="4114800" lvl="8" indent="-228600" algn="l">
              <a:lnSpc>
                <a:spcPct val="100000"/>
              </a:lnSpc>
              <a:spcBef>
                <a:spcPts val="500"/>
              </a:spcBef>
              <a:spcAft>
                <a:spcPts val="0"/>
              </a:spcAft>
              <a:buSzPts val="900"/>
              <a:buNone/>
              <a:defRPr sz="9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5"/>
        <p:cNvGrpSpPr/>
        <p:nvPr/>
      </p:nvGrpSpPr>
      <p:grpSpPr>
        <a:xfrm>
          <a:off x="0" y="0"/>
          <a:ext cx="0" cy="0"/>
          <a:chOff x="0" y="0"/>
          <a:chExt cx="0" cy="0"/>
        </a:xfrm>
      </p:grpSpPr>
      <p:sp>
        <p:nvSpPr>
          <p:cNvPr id="96" name="Google Shape;96;p11"/>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1"/>
          <p:cNvSpPr txBox="1">
            <a:spLocks noGrp="1"/>
          </p:cNvSpPr>
          <p:nvPr>
            <p:ph type="body" idx="1"/>
          </p:nvPr>
        </p:nvSpPr>
        <p:spPr>
          <a:xfrm rot="5400000">
            <a:off x="4171188" y="-1001268"/>
            <a:ext cx="3849624" cy="1005840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98" name="Google Shape;98;p11"/>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1"/>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1"/>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1"/>
        <p:cNvGrpSpPr/>
        <p:nvPr/>
      </p:nvGrpSpPr>
      <p:grpSpPr>
        <a:xfrm>
          <a:off x="0" y="0"/>
          <a:ext cx="0" cy="0"/>
          <a:chOff x="0" y="0"/>
          <a:chExt cx="0" cy="0"/>
        </a:xfrm>
      </p:grpSpPr>
      <p:sp>
        <p:nvSpPr>
          <p:cNvPr id="102" name="Google Shape;102;p12"/>
          <p:cNvSpPr txBox="1">
            <a:spLocks noGrp="1"/>
          </p:cNvSpPr>
          <p:nvPr>
            <p:ph type="title"/>
          </p:nvPr>
        </p:nvSpPr>
        <p:spPr>
          <a:xfrm rot="5400000">
            <a:off x="7543800" y="2209800"/>
            <a:ext cx="5257800" cy="23622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2"/>
          <p:cNvSpPr txBox="1">
            <a:spLocks noGrp="1"/>
          </p:cNvSpPr>
          <p:nvPr>
            <p:ph type="body" idx="1"/>
          </p:nvPr>
        </p:nvSpPr>
        <p:spPr>
          <a:xfrm rot="5400000">
            <a:off x="2247900" y="-647700"/>
            <a:ext cx="5257800" cy="8077200"/>
          </a:xfrm>
          <a:prstGeom prst="rect">
            <a:avLst/>
          </a:prstGeom>
          <a:noFill/>
          <a:ln>
            <a:noFill/>
          </a:ln>
        </p:spPr>
        <p:txBody>
          <a:bodyPr spcFirstLastPara="1" wrap="square" lIns="91425" tIns="45700" rIns="91425" bIns="45700" anchor="t" anchorCtr="0">
            <a:noAutofit/>
          </a:bodyPr>
          <a:lstStyle>
            <a:lvl1pPr marL="457200" lvl="0" indent="-342900" algn="l">
              <a:lnSpc>
                <a:spcPct val="12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104" name="Google Shape;104;p12"/>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2"/>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2"/>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1" name="Google Shape;11;p1"/>
          <p:cNvSpPr/>
          <p:nvPr/>
        </p:nvSpPr>
        <p:spPr>
          <a:xfrm>
            <a:off x="234696" y="237744"/>
            <a:ext cx="11722608" cy="6382512"/>
          </a:xfrm>
          <a:prstGeom prst="rect">
            <a:avLst/>
          </a:prstGeom>
          <a:solidFill>
            <a:srgbClr val="BFBFBF">
              <a:alpha val="6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
          <p:cNvSpPr/>
          <p:nvPr/>
        </p:nvSpPr>
        <p:spPr>
          <a:xfrm>
            <a:off x="371856" y="374904"/>
            <a:ext cx="11448288" cy="6108192"/>
          </a:xfrm>
          <a:prstGeom prst="rect">
            <a:avLst/>
          </a:prstGeom>
          <a:noFill/>
          <a:ln w="9525" cap="sq" cmpd="sng">
            <a:solidFill>
              <a:srgbClr val="26262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1"/>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262626"/>
              </a:buClr>
              <a:buSzPts val="3800"/>
              <a:buFont typeface="Geo"/>
              <a:buNone/>
              <a:defRPr sz="3800" b="1" i="1" u="none" strike="noStrike" cap="none">
                <a:solidFill>
                  <a:srgbClr val="262626"/>
                </a:solidFill>
                <a:latin typeface="Geo"/>
                <a:ea typeface="Geo"/>
                <a:cs typeface="Geo"/>
                <a:sym typeface="Ge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1"/>
          <p:cNvSpPr txBox="1">
            <a:spLocks noGrp="1"/>
          </p:cNvSpPr>
          <p:nvPr>
            <p:ph type="body" idx="1"/>
          </p:nvPr>
        </p:nvSpPr>
        <p:spPr>
          <a:xfrm>
            <a:off x="1066800" y="2103120"/>
            <a:ext cx="10058400" cy="3849624"/>
          </a:xfrm>
          <a:prstGeom prst="rect">
            <a:avLst/>
          </a:prstGeom>
          <a:noFill/>
          <a:ln>
            <a:noFill/>
          </a:ln>
        </p:spPr>
        <p:txBody>
          <a:bodyPr spcFirstLastPara="1" wrap="square" lIns="91425" tIns="45700" rIns="91425" bIns="45700" anchor="t" anchorCtr="0">
            <a:noAutofit/>
          </a:bodyPr>
          <a:lstStyle>
            <a:lvl1pPr marL="457200" marR="0" lvl="0" indent="-317500" algn="l" rtl="0">
              <a:lnSpc>
                <a:spcPct val="120000"/>
              </a:lnSpc>
              <a:spcBef>
                <a:spcPts val="900"/>
              </a:spcBef>
              <a:spcAft>
                <a:spcPts val="0"/>
              </a:spcAft>
              <a:buClr>
                <a:srgbClr val="262626"/>
              </a:buClr>
              <a:buSzPts val="1400"/>
              <a:buFont typeface="Garamond"/>
              <a:buChar char="◦"/>
              <a:defRPr sz="1400" b="0" i="0" u="none" strike="noStrike" cap="none">
                <a:solidFill>
                  <a:schemeClr val="dk1"/>
                </a:solidFill>
                <a:latin typeface="Geo"/>
                <a:ea typeface="Geo"/>
                <a:cs typeface="Geo"/>
                <a:sym typeface="Geo"/>
              </a:defRPr>
            </a:lvl1pPr>
            <a:lvl2pPr marL="914400" marR="0" lvl="1" indent="-311150" algn="l" rtl="0">
              <a:lnSpc>
                <a:spcPct val="100000"/>
              </a:lnSpc>
              <a:spcBef>
                <a:spcPts val="500"/>
              </a:spcBef>
              <a:spcAft>
                <a:spcPts val="0"/>
              </a:spcAft>
              <a:buClr>
                <a:srgbClr val="262626"/>
              </a:buClr>
              <a:buSzPts val="1300"/>
              <a:buFont typeface="Garamond"/>
              <a:buChar char="◦"/>
              <a:defRPr sz="1300" b="0" i="0" u="none" strike="noStrike" cap="none">
                <a:solidFill>
                  <a:schemeClr val="dk1"/>
                </a:solidFill>
                <a:latin typeface="Geo"/>
                <a:ea typeface="Geo"/>
                <a:cs typeface="Geo"/>
                <a:sym typeface="Geo"/>
              </a:defRPr>
            </a:lvl2pPr>
            <a:lvl3pPr marL="1371600" marR="0" lvl="2" indent="-298450" algn="l" rtl="0">
              <a:lnSpc>
                <a:spcPct val="100000"/>
              </a:lnSpc>
              <a:spcBef>
                <a:spcPts val="500"/>
              </a:spcBef>
              <a:spcAft>
                <a:spcPts val="0"/>
              </a:spcAft>
              <a:buClr>
                <a:srgbClr val="262626"/>
              </a:buClr>
              <a:buSzPts val="1100"/>
              <a:buFont typeface="Garamond"/>
              <a:buChar char="◦"/>
              <a:defRPr sz="1100" b="0" i="0" u="none" strike="noStrike" cap="none">
                <a:solidFill>
                  <a:schemeClr val="dk1"/>
                </a:solidFill>
                <a:latin typeface="Geo"/>
                <a:ea typeface="Geo"/>
                <a:cs typeface="Geo"/>
                <a:sym typeface="Geo"/>
              </a:defRPr>
            </a:lvl3pPr>
            <a:lvl4pPr marL="1828800" marR="0" lvl="3" indent="-298450" algn="l" rtl="0">
              <a:lnSpc>
                <a:spcPct val="100000"/>
              </a:lnSpc>
              <a:spcBef>
                <a:spcPts val="500"/>
              </a:spcBef>
              <a:spcAft>
                <a:spcPts val="0"/>
              </a:spcAft>
              <a:buClr>
                <a:srgbClr val="262626"/>
              </a:buClr>
              <a:buSzPts val="1100"/>
              <a:buFont typeface="Garamond"/>
              <a:buChar char="◦"/>
              <a:defRPr sz="1100" b="0" i="0" u="none" strike="noStrike" cap="none">
                <a:solidFill>
                  <a:schemeClr val="dk1"/>
                </a:solidFill>
                <a:latin typeface="Geo"/>
                <a:ea typeface="Geo"/>
                <a:cs typeface="Geo"/>
                <a:sym typeface="Geo"/>
              </a:defRPr>
            </a:lvl4pPr>
            <a:lvl5pPr marL="2286000" marR="0" lvl="4" indent="-298450" algn="l" rtl="0">
              <a:lnSpc>
                <a:spcPct val="100000"/>
              </a:lnSpc>
              <a:spcBef>
                <a:spcPts val="500"/>
              </a:spcBef>
              <a:spcAft>
                <a:spcPts val="0"/>
              </a:spcAft>
              <a:buClr>
                <a:srgbClr val="262626"/>
              </a:buClr>
              <a:buSzPts val="1100"/>
              <a:buFont typeface="Garamond"/>
              <a:buChar char="◦"/>
              <a:defRPr sz="1100" b="0" i="0" u="none" strike="noStrike" cap="none">
                <a:solidFill>
                  <a:schemeClr val="dk1"/>
                </a:solidFill>
                <a:latin typeface="Geo"/>
                <a:ea typeface="Geo"/>
                <a:cs typeface="Geo"/>
                <a:sym typeface="Geo"/>
              </a:defRPr>
            </a:lvl5pPr>
            <a:lvl6pPr marL="2743200" marR="0" lvl="5"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Geo"/>
                <a:ea typeface="Geo"/>
                <a:cs typeface="Geo"/>
                <a:sym typeface="Geo"/>
              </a:defRPr>
            </a:lvl6pPr>
            <a:lvl7pPr marL="3200400" marR="0" lvl="6"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Geo"/>
                <a:ea typeface="Geo"/>
                <a:cs typeface="Geo"/>
                <a:sym typeface="Geo"/>
              </a:defRPr>
            </a:lvl7pPr>
            <a:lvl8pPr marL="3657600" marR="0" lvl="7"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Geo"/>
                <a:ea typeface="Geo"/>
                <a:cs typeface="Geo"/>
                <a:sym typeface="Geo"/>
              </a:defRPr>
            </a:lvl8pPr>
            <a:lvl9pPr marL="4114800" marR="0" lvl="8"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Geo"/>
                <a:ea typeface="Geo"/>
                <a:cs typeface="Geo"/>
                <a:sym typeface="Geo"/>
              </a:defRPr>
            </a:lvl9pPr>
          </a:lstStyle>
          <a:p>
            <a:endParaRPr/>
          </a:p>
        </p:txBody>
      </p:sp>
      <p:sp>
        <p:nvSpPr>
          <p:cNvPr id="15" name="Google Shape;15;p1"/>
          <p:cNvSpPr txBox="1">
            <a:spLocks noGrp="1"/>
          </p:cNvSpPr>
          <p:nvPr>
            <p:ph type="dt" idx="10"/>
          </p:nvPr>
        </p:nvSpPr>
        <p:spPr>
          <a:xfrm>
            <a:off x="7256794" y="6035040"/>
            <a:ext cx="2893045" cy="365760"/>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800" b="0" i="0" u="none" strike="noStrike" cap="none">
                <a:solidFill>
                  <a:srgbClr val="3F3F3F"/>
                </a:solidFill>
                <a:latin typeface="Geo"/>
                <a:ea typeface="Geo"/>
                <a:cs typeface="Geo"/>
                <a:sym typeface="Ge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9pPr>
          </a:lstStyle>
          <a:p>
            <a:endParaRPr/>
          </a:p>
        </p:txBody>
      </p:sp>
      <p:sp>
        <p:nvSpPr>
          <p:cNvPr id="16" name="Google Shape;16;p1"/>
          <p:cNvSpPr txBox="1">
            <a:spLocks noGrp="1"/>
          </p:cNvSpPr>
          <p:nvPr>
            <p:ph type="ftr" idx="11"/>
          </p:nvPr>
        </p:nvSpPr>
        <p:spPr>
          <a:xfrm>
            <a:off x="1066800" y="6035040"/>
            <a:ext cx="5816600" cy="36576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800" b="0" i="0" u="none" strike="noStrike" cap="none">
                <a:solidFill>
                  <a:srgbClr val="262626"/>
                </a:solidFill>
                <a:latin typeface="Geo"/>
                <a:ea typeface="Geo"/>
                <a:cs typeface="Geo"/>
                <a:sym typeface="Ge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
                <a:ea typeface="Geo"/>
                <a:cs typeface="Geo"/>
                <a:sym typeface="Geo"/>
              </a:defRPr>
            </a:lvl9pPr>
          </a:lstStyle>
          <a:p>
            <a:endParaRPr/>
          </a:p>
        </p:txBody>
      </p:sp>
      <p:sp>
        <p:nvSpPr>
          <p:cNvPr id="17" name="Google Shape;17;p1"/>
          <p:cNvSpPr txBox="1">
            <a:spLocks noGrp="1"/>
          </p:cNvSpPr>
          <p:nvPr>
            <p:ph type="sldNum" idx="12"/>
          </p:nvPr>
        </p:nvSpPr>
        <p:spPr>
          <a:xfrm>
            <a:off x="10287000" y="6035040"/>
            <a:ext cx="838200" cy="36576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3F3F3F"/>
                </a:solidFill>
                <a:latin typeface="Geo"/>
                <a:ea typeface="Geo"/>
                <a:cs typeface="Geo"/>
                <a:sym typeface="Ge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ovid19relief.sba.go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ba.gov/sites/default/files/2020-04/PPP%20Borrower%20Application%20Form.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sbaloans@inventuslaw.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
        <p:cNvGrpSpPr/>
        <p:nvPr/>
      </p:nvGrpSpPr>
      <p:grpSpPr>
        <a:xfrm>
          <a:off x="0" y="0"/>
          <a:ext cx="0" cy="0"/>
          <a:chOff x="0" y="0"/>
          <a:chExt cx="0" cy="0"/>
        </a:xfrm>
      </p:grpSpPr>
      <p:sp>
        <p:nvSpPr>
          <p:cNvPr id="111" name="Google Shape;111;p13"/>
          <p:cNvSpPr/>
          <p:nvPr/>
        </p:nvSpPr>
        <p:spPr>
          <a:xfrm>
            <a:off x="-1866" y="0"/>
            <a:ext cx="12193866" cy="6858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12" name="Google Shape;112;p13"/>
          <p:cNvSpPr/>
          <p:nvPr/>
        </p:nvSpPr>
        <p:spPr>
          <a:xfrm>
            <a:off x="453190" y="457200"/>
            <a:ext cx="11281609" cy="5943603"/>
          </a:xfrm>
          <a:prstGeom prst="rect">
            <a:avLst/>
          </a:prstGeom>
          <a:solidFill>
            <a:srgbClr val="FFFFFF"/>
          </a:solidFill>
          <a:ln>
            <a:noFill/>
          </a:ln>
          <a:effectLst>
            <a:outerShdw blurRad="50800" algn="ctr" rotWithShape="0">
              <a:srgbClr val="000000">
                <a:alpha val="6549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13"/>
          <p:cNvSpPr/>
          <p:nvPr/>
        </p:nvSpPr>
        <p:spPr>
          <a:xfrm>
            <a:off x="616738" y="621793"/>
            <a:ext cx="10954512" cy="5614416"/>
          </a:xfrm>
          <a:prstGeom prst="rect">
            <a:avLst/>
          </a:prstGeom>
          <a:solidFill>
            <a:srgbClr val="FEFEFE"/>
          </a:solid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13"/>
          <p:cNvSpPr txBox="1">
            <a:spLocks noGrp="1"/>
          </p:cNvSpPr>
          <p:nvPr>
            <p:ph type="ctrTitle"/>
          </p:nvPr>
        </p:nvSpPr>
        <p:spPr>
          <a:xfrm>
            <a:off x="1226793" y="3299069"/>
            <a:ext cx="9732773" cy="2137063"/>
          </a:xfrm>
          <a:prstGeom prst="rect">
            <a:avLst/>
          </a:prstGeom>
          <a:noFill/>
          <a:ln>
            <a:noFill/>
          </a:ln>
        </p:spPr>
        <p:txBody>
          <a:bodyPr spcFirstLastPara="1" wrap="square" lIns="91425" tIns="45700" rIns="91425" bIns="45700" anchor="ctr" anchorCtr="0">
            <a:noAutofit/>
          </a:bodyPr>
          <a:lstStyle/>
          <a:p>
            <a:pPr marL="0" lvl="0" indent="0" algn="ctr" rtl="0">
              <a:lnSpc>
                <a:spcPct val="83000"/>
              </a:lnSpc>
              <a:spcBef>
                <a:spcPts val="0"/>
              </a:spcBef>
              <a:spcAft>
                <a:spcPts val="0"/>
              </a:spcAft>
              <a:buClr>
                <a:srgbClr val="262626"/>
              </a:buClr>
              <a:buSzPts val="3800"/>
              <a:buFont typeface="Times New Roman"/>
              <a:buNone/>
            </a:pPr>
            <a:r>
              <a:rPr lang="en-US" sz="3800" b="1" i="0">
                <a:latin typeface="Times New Roman"/>
                <a:ea typeface="Times New Roman"/>
                <a:cs typeface="Times New Roman"/>
                <a:sym typeface="Times New Roman"/>
              </a:rPr>
              <a:t>ECONOMIC ASSISTANCE UNDER THE CORONAVIRUS AID, RELIEF AND ECONOMIC SECURITY (CARES) ACT</a:t>
            </a:r>
            <a:endParaRPr/>
          </a:p>
        </p:txBody>
      </p:sp>
      <p:sp>
        <p:nvSpPr>
          <p:cNvPr id="115" name="Google Shape;115;p13"/>
          <p:cNvSpPr txBox="1">
            <a:spLocks noGrp="1"/>
          </p:cNvSpPr>
          <p:nvPr>
            <p:ph type="subTitle" idx="1"/>
          </p:nvPr>
        </p:nvSpPr>
        <p:spPr>
          <a:xfrm>
            <a:off x="1371600" y="5220476"/>
            <a:ext cx="9517500" cy="827400"/>
          </a:xfrm>
          <a:prstGeom prst="rect">
            <a:avLst/>
          </a:prstGeom>
          <a:noFill/>
          <a:ln>
            <a:noFill/>
          </a:ln>
        </p:spPr>
        <p:txBody>
          <a:bodyPr spcFirstLastPara="1" wrap="square" lIns="91425" tIns="45700" rIns="91425" bIns="45700" anchor="t" anchorCtr="0">
            <a:noAutofit/>
          </a:bodyPr>
          <a:lstStyle/>
          <a:p>
            <a:pPr marL="0" lvl="0" indent="0" algn="ctr" rtl="0">
              <a:lnSpc>
                <a:spcPct val="120000"/>
              </a:lnSpc>
              <a:spcBef>
                <a:spcPts val="0"/>
              </a:spcBef>
              <a:spcAft>
                <a:spcPts val="0"/>
              </a:spcAft>
              <a:buSzPts val="2400"/>
              <a:buNone/>
            </a:pPr>
            <a:r>
              <a:rPr lang="en-US" sz="2400" b="1" i="1">
                <a:latin typeface="Times New Roman"/>
                <a:ea typeface="Times New Roman"/>
                <a:cs typeface="Times New Roman"/>
                <a:sym typeface="Times New Roman"/>
              </a:rPr>
              <a:t>FOR SMALL BUSINESSES</a:t>
            </a:r>
            <a:endParaRPr sz="2400" b="1" i="1">
              <a:latin typeface="Times New Roman"/>
              <a:ea typeface="Times New Roman"/>
              <a:cs typeface="Times New Roman"/>
              <a:sym typeface="Times New Roman"/>
            </a:endParaRPr>
          </a:p>
          <a:p>
            <a:pPr marL="0" lvl="0" indent="0" algn="ctr" rtl="0">
              <a:lnSpc>
                <a:spcPct val="100000"/>
              </a:lnSpc>
              <a:spcBef>
                <a:spcPts val="0"/>
              </a:spcBef>
              <a:spcAft>
                <a:spcPts val="0"/>
              </a:spcAft>
              <a:buClr>
                <a:schemeClr val="dk1"/>
              </a:buClr>
              <a:buSzPts val="1100"/>
              <a:buFont typeface="Arial"/>
              <a:buNone/>
            </a:pPr>
            <a:r>
              <a:rPr lang="en-US" b="1">
                <a:solidFill>
                  <a:schemeClr val="dk1"/>
                </a:solidFill>
                <a:latin typeface="Times New Roman"/>
                <a:ea typeface="Times New Roman"/>
                <a:cs typeface="Times New Roman"/>
                <a:sym typeface="Times New Roman"/>
              </a:rPr>
              <a:t>For more information, contact </a:t>
            </a:r>
            <a:r>
              <a:rPr lang="en-US" b="1">
                <a:solidFill>
                  <a:srgbClr val="0000FF"/>
                </a:solidFill>
                <a:latin typeface="Times New Roman"/>
                <a:ea typeface="Times New Roman"/>
                <a:cs typeface="Times New Roman"/>
                <a:sym typeface="Times New Roman"/>
              </a:rPr>
              <a:t>sbaloans@inventuslaw.com</a:t>
            </a:r>
            <a:endParaRPr b="1">
              <a:solidFill>
                <a:srgbClr val="0000FF"/>
              </a:solidFill>
              <a:latin typeface="Times New Roman"/>
              <a:ea typeface="Times New Roman"/>
              <a:cs typeface="Times New Roman"/>
              <a:sym typeface="Times New Roman"/>
            </a:endParaRPr>
          </a:p>
          <a:p>
            <a:pPr marL="0" lvl="0" indent="0" algn="ctr" rtl="0">
              <a:lnSpc>
                <a:spcPct val="120000"/>
              </a:lnSpc>
              <a:spcBef>
                <a:spcPts val="0"/>
              </a:spcBef>
              <a:spcAft>
                <a:spcPts val="0"/>
              </a:spcAft>
              <a:buSzPts val="2400"/>
              <a:buNone/>
            </a:pPr>
            <a:endParaRPr sz="2400" b="1" i="1">
              <a:latin typeface="Times New Roman"/>
              <a:ea typeface="Times New Roman"/>
              <a:cs typeface="Times New Roman"/>
              <a:sym typeface="Times New Roman"/>
            </a:endParaRPr>
          </a:p>
        </p:txBody>
      </p:sp>
      <p:sp>
        <p:nvSpPr>
          <p:cNvPr id="116" name="Google Shape;116;p13"/>
          <p:cNvSpPr/>
          <p:nvPr/>
        </p:nvSpPr>
        <p:spPr>
          <a:xfrm>
            <a:off x="5135880" y="446824"/>
            <a:ext cx="1920240" cy="73152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7" name="Google Shape;117;p13"/>
          <p:cNvCxnSpPr/>
          <p:nvPr/>
        </p:nvCxnSpPr>
        <p:spPr>
          <a:xfrm>
            <a:off x="5250180" y="446823"/>
            <a:ext cx="0" cy="640080"/>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118" name="Google Shape;118;p13"/>
          <p:cNvCxnSpPr/>
          <p:nvPr/>
        </p:nvCxnSpPr>
        <p:spPr>
          <a:xfrm>
            <a:off x="6941820" y="446823"/>
            <a:ext cx="0" cy="640080"/>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119" name="Google Shape;119;p13"/>
          <p:cNvCxnSpPr/>
          <p:nvPr/>
        </p:nvCxnSpPr>
        <p:spPr>
          <a:xfrm>
            <a:off x="5250180" y="1092118"/>
            <a:ext cx="169164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pic>
        <p:nvPicPr>
          <p:cNvPr id="120" name="Google Shape;120;p13" descr="A picture containing drawing, plate&#10;&#10;Description generated with very high confidence"/>
          <p:cNvPicPr preferRelativeResize="0"/>
          <p:nvPr/>
        </p:nvPicPr>
        <p:blipFill rotWithShape="1">
          <a:blip r:embed="rId3">
            <a:alphaModFix/>
          </a:blip>
          <a:srcRect/>
          <a:stretch/>
        </p:blipFill>
        <p:spPr>
          <a:xfrm>
            <a:off x="1871022" y="1247334"/>
            <a:ext cx="8518049" cy="1666643"/>
          </a:xfrm>
          <a:prstGeom prst="rect">
            <a:avLst/>
          </a:prstGeom>
          <a:noFill/>
          <a:ln>
            <a:noFill/>
          </a:ln>
        </p:spPr>
      </p:pic>
      <p:sp>
        <p:nvSpPr>
          <p:cNvPr id="121" name="Google Shape;121;p13"/>
          <p:cNvSpPr txBox="1"/>
          <p:nvPr/>
        </p:nvSpPr>
        <p:spPr>
          <a:xfrm>
            <a:off x="6988350" y="621800"/>
            <a:ext cx="4625400" cy="35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FF"/>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14"/>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27" name="Google Shape;127;p14"/>
          <p:cNvSpPr/>
          <p:nvPr/>
        </p:nvSpPr>
        <p:spPr>
          <a:xfrm>
            <a:off x="210300" y="121075"/>
            <a:ext cx="11722500" cy="64881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14"/>
          <p:cNvSpPr txBox="1">
            <a:spLocks noGrp="1"/>
          </p:cNvSpPr>
          <p:nvPr>
            <p:ph type="body" idx="1"/>
          </p:nvPr>
        </p:nvSpPr>
        <p:spPr>
          <a:xfrm>
            <a:off x="592806" y="742497"/>
            <a:ext cx="10775966" cy="4786185"/>
          </a:xfrm>
          <a:prstGeom prst="rect">
            <a:avLst/>
          </a:prstGeom>
          <a:noFill/>
          <a:ln>
            <a:noFill/>
          </a:ln>
        </p:spPr>
        <p:txBody>
          <a:bodyPr spcFirstLastPara="1" wrap="square" lIns="91425" tIns="45700" rIns="91425" bIns="45700" anchor="t" anchorCtr="0">
            <a:noAutofit/>
          </a:bodyPr>
          <a:lstStyle/>
          <a:p>
            <a:pPr marL="0" lvl="0" indent="0" algn="ctr" rtl="0">
              <a:lnSpc>
                <a:spcPct val="120000"/>
              </a:lnSpc>
              <a:spcBef>
                <a:spcPts val="0"/>
              </a:spcBef>
              <a:spcAft>
                <a:spcPts val="0"/>
              </a:spcAft>
              <a:buSzPts val="2800"/>
              <a:buNone/>
            </a:pPr>
            <a:r>
              <a:rPr lang="en-US" sz="2800" b="1" u="sng">
                <a:latin typeface="Times New Roman"/>
                <a:ea typeface="Times New Roman"/>
                <a:cs typeface="Times New Roman"/>
                <a:sym typeface="Times New Roman"/>
              </a:rPr>
              <a:t>TYPES OF LOANS</a:t>
            </a:r>
            <a:endParaRPr sz="1800" b="1" u="sng">
              <a:latin typeface="Times New Roman"/>
              <a:ea typeface="Times New Roman"/>
              <a:cs typeface="Times New Roman"/>
              <a:sym typeface="Times New Roman"/>
            </a:endParaRPr>
          </a:p>
          <a:p>
            <a:pPr marL="0" lvl="0" indent="0" algn="l" rtl="0">
              <a:lnSpc>
                <a:spcPct val="120000"/>
              </a:lnSpc>
              <a:spcBef>
                <a:spcPts val="900"/>
              </a:spcBef>
              <a:spcAft>
                <a:spcPts val="0"/>
              </a:spcAft>
              <a:buSzPts val="1800"/>
              <a:buNone/>
            </a:pPr>
            <a:endParaRPr sz="1800" b="1">
              <a:latin typeface="Times New Roman"/>
              <a:ea typeface="Times New Roman"/>
              <a:cs typeface="Times New Roman"/>
              <a:sym typeface="Times New Roman"/>
            </a:endParaRPr>
          </a:p>
          <a:p>
            <a:pPr marL="0" lvl="0" indent="0" algn="l" rtl="0">
              <a:lnSpc>
                <a:spcPct val="120000"/>
              </a:lnSpc>
              <a:spcBef>
                <a:spcPts val="900"/>
              </a:spcBef>
              <a:spcAft>
                <a:spcPts val="0"/>
              </a:spcAft>
              <a:buSzPts val="1800"/>
              <a:buNone/>
            </a:pPr>
            <a:r>
              <a:rPr lang="en-US" sz="1800" b="1">
                <a:latin typeface="Times New Roman"/>
                <a:ea typeface="Times New Roman"/>
                <a:cs typeface="Times New Roman"/>
                <a:sym typeface="Times New Roman"/>
              </a:rPr>
              <a:t>There are two different types of SBA loan programs covered by the CARES Act, as they apply to small businesses:</a:t>
            </a:r>
            <a:endParaRPr sz="1800" b="1">
              <a:latin typeface="Times New Roman"/>
              <a:ea typeface="Times New Roman"/>
              <a:cs typeface="Times New Roman"/>
              <a:sym typeface="Times New Roman"/>
            </a:endParaRPr>
          </a:p>
          <a:p>
            <a:pPr marL="0" lvl="0" indent="0" algn="just" rtl="0">
              <a:lnSpc>
                <a:spcPct val="120000"/>
              </a:lnSpc>
              <a:spcBef>
                <a:spcPts val="900"/>
              </a:spcBef>
              <a:spcAft>
                <a:spcPts val="0"/>
              </a:spcAft>
              <a:buSzPts val="1800"/>
              <a:buNone/>
            </a:pPr>
            <a:r>
              <a:rPr lang="en-US" sz="1800" b="1">
                <a:latin typeface="Times New Roman"/>
                <a:ea typeface="Times New Roman"/>
                <a:cs typeface="Times New Roman"/>
                <a:sym typeface="Times New Roman"/>
              </a:rPr>
              <a:t>(I) The Economic Injury Disaster Loan (EIDL)</a:t>
            </a:r>
            <a:r>
              <a:rPr lang="en-US" sz="1800">
                <a:latin typeface="Times New Roman"/>
                <a:ea typeface="Times New Roman"/>
                <a:cs typeface="Times New Roman"/>
                <a:sym typeface="Times New Roman"/>
              </a:rPr>
              <a:t> under SBA Section 7(b) for up to $2 million for those businesses impacted by COVID-19 and a non-refundable Economic Injury Disaster Grant of up to $10,000 if used for the eligible purposes.;</a:t>
            </a:r>
            <a:endParaRPr sz="1800">
              <a:latin typeface="Times New Roman"/>
              <a:ea typeface="Times New Roman"/>
              <a:cs typeface="Times New Roman"/>
              <a:sym typeface="Times New Roman"/>
            </a:endParaRPr>
          </a:p>
          <a:p>
            <a:pPr marL="0" lvl="0" indent="0" algn="just" rtl="0">
              <a:lnSpc>
                <a:spcPct val="120000"/>
              </a:lnSpc>
              <a:spcBef>
                <a:spcPts val="900"/>
              </a:spcBef>
              <a:spcAft>
                <a:spcPts val="0"/>
              </a:spcAft>
              <a:buSzPts val="1800"/>
              <a:buNone/>
            </a:pPr>
            <a:r>
              <a:rPr lang="en-US" sz="1800" b="1">
                <a:latin typeface="Times New Roman"/>
                <a:ea typeface="Times New Roman"/>
                <a:cs typeface="Times New Roman"/>
                <a:sym typeface="Times New Roman"/>
              </a:rPr>
              <a:t>and</a:t>
            </a:r>
            <a:endParaRPr sz="1800" b="1">
              <a:latin typeface="Times New Roman"/>
              <a:ea typeface="Times New Roman"/>
              <a:cs typeface="Times New Roman"/>
              <a:sym typeface="Times New Roman"/>
            </a:endParaRPr>
          </a:p>
          <a:p>
            <a:pPr marL="0" lvl="0" indent="0" algn="just" rtl="0">
              <a:lnSpc>
                <a:spcPct val="120000"/>
              </a:lnSpc>
              <a:spcBef>
                <a:spcPts val="900"/>
              </a:spcBef>
              <a:spcAft>
                <a:spcPts val="0"/>
              </a:spcAft>
              <a:buSzPts val="1800"/>
              <a:buNone/>
            </a:pPr>
            <a:r>
              <a:rPr lang="en-US" sz="1800" b="1">
                <a:latin typeface="Times New Roman"/>
                <a:ea typeface="Times New Roman"/>
                <a:cs typeface="Times New Roman"/>
                <a:sym typeface="Times New Roman"/>
              </a:rPr>
              <a:t>(II) The Paycheck Protection Program, </a:t>
            </a:r>
            <a:r>
              <a:rPr lang="en-US" sz="1800">
                <a:latin typeface="Times New Roman"/>
                <a:ea typeface="Times New Roman"/>
                <a:cs typeface="Times New Roman"/>
                <a:sym typeface="Times New Roman"/>
              </a:rPr>
              <a:t>a 100 percent federally guaranteed loan to employers who maintain their payroll during the COVID-19 emergency issued pursuant to the traditional SBA Section 7(a) loan but increased to $10 million for businesses impacted by the pandemic.</a:t>
            </a:r>
            <a:endParaRPr sz="1800">
              <a:latin typeface="Times New Roman"/>
              <a:ea typeface="Times New Roman"/>
              <a:cs typeface="Times New Roman"/>
              <a:sym typeface="Times New Roman"/>
            </a:endParaRPr>
          </a:p>
          <a:p>
            <a:pPr marL="0" lvl="0" indent="0" algn="l" rtl="0">
              <a:lnSpc>
                <a:spcPct val="120000"/>
              </a:lnSpc>
              <a:spcBef>
                <a:spcPts val="900"/>
              </a:spcBef>
              <a:spcAft>
                <a:spcPts val="0"/>
              </a:spcAft>
              <a:buSzPts val="1800"/>
              <a:buNone/>
            </a:pPr>
            <a:endParaRPr sz="1800" b="1">
              <a:latin typeface="Times New Roman"/>
              <a:ea typeface="Times New Roman"/>
              <a:cs typeface="Times New Roman"/>
              <a:sym typeface="Times New Roman"/>
            </a:endParaRPr>
          </a:p>
        </p:txBody>
      </p:sp>
      <p:sp>
        <p:nvSpPr>
          <p:cNvPr id="129" name="Google Shape;129;p14"/>
          <p:cNvSpPr txBox="1"/>
          <p:nvPr/>
        </p:nvSpPr>
        <p:spPr>
          <a:xfrm>
            <a:off x="7436224" y="5766547"/>
            <a:ext cx="2743200"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eo"/>
              <a:ea typeface="Geo"/>
              <a:cs typeface="Geo"/>
              <a:sym typeface="Geo"/>
            </a:endParaRPr>
          </a:p>
        </p:txBody>
      </p:sp>
      <p:pic>
        <p:nvPicPr>
          <p:cNvPr id="130" name="Google Shape;130;p14" descr="A picture containing drawing, plate&#10;&#10;Description generated with very high confidence"/>
          <p:cNvPicPr preferRelativeResize="0"/>
          <p:nvPr/>
        </p:nvPicPr>
        <p:blipFill rotWithShape="1">
          <a:blip r:embed="rId3">
            <a:alphaModFix/>
          </a:blip>
          <a:srcRect/>
          <a:stretch/>
        </p:blipFill>
        <p:spPr>
          <a:xfrm>
            <a:off x="7957437" y="5524974"/>
            <a:ext cx="3880970" cy="97400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4"/>
        <p:cNvGrpSpPr/>
        <p:nvPr/>
      </p:nvGrpSpPr>
      <p:grpSpPr>
        <a:xfrm>
          <a:off x="0" y="0"/>
          <a:ext cx="0" cy="0"/>
          <a:chOff x="0" y="0"/>
          <a:chExt cx="0" cy="0"/>
        </a:xfrm>
      </p:grpSpPr>
      <p:sp>
        <p:nvSpPr>
          <p:cNvPr id="135" name="Google Shape;135;p15"/>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36" name="Google Shape;136;p15"/>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15"/>
          <p:cNvSpPr txBox="1">
            <a:spLocks noGrp="1"/>
          </p:cNvSpPr>
          <p:nvPr>
            <p:ph type="body" idx="1"/>
          </p:nvPr>
        </p:nvSpPr>
        <p:spPr>
          <a:xfrm>
            <a:off x="592806" y="742497"/>
            <a:ext cx="10775966" cy="4786185"/>
          </a:xfrm>
          <a:prstGeom prst="rect">
            <a:avLst/>
          </a:prstGeom>
          <a:noFill/>
          <a:ln>
            <a:noFill/>
          </a:ln>
        </p:spPr>
        <p:txBody>
          <a:bodyPr spcFirstLastPara="1" wrap="square" lIns="91425" tIns="45700" rIns="91425" bIns="45700" anchor="t" anchorCtr="0">
            <a:noAutofit/>
          </a:bodyPr>
          <a:lstStyle/>
          <a:p>
            <a:pPr marL="0" lvl="0" indent="0" algn="ctr" rtl="0">
              <a:lnSpc>
                <a:spcPct val="120000"/>
              </a:lnSpc>
              <a:spcBef>
                <a:spcPts val="0"/>
              </a:spcBef>
              <a:spcAft>
                <a:spcPts val="0"/>
              </a:spcAft>
              <a:buSzPts val="2800"/>
              <a:buNone/>
            </a:pPr>
            <a:endParaRPr sz="2800" b="1" u="sng">
              <a:latin typeface="Times New Roman"/>
              <a:ea typeface="Times New Roman"/>
              <a:cs typeface="Times New Roman"/>
              <a:sym typeface="Times New Roman"/>
            </a:endParaRPr>
          </a:p>
          <a:p>
            <a:pPr marL="0" lvl="0" indent="0" algn="ctr" rtl="0">
              <a:lnSpc>
                <a:spcPct val="120000"/>
              </a:lnSpc>
              <a:spcBef>
                <a:spcPts val="900"/>
              </a:spcBef>
              <a:spcAft>
                <a:spcPts val="0"/>
              </a:spcAft>
              <a:buSzPts val="2800"/>
              <a:buNone/>
            </a:pPr>
            <a:r>
              <a:rPr lang="en-US" sz="2800" b="1" u="sng">
                <a:latin typeface="Times New Roman"/>
                <a:ea typeface="Times New Roman"/>
                <a:cs typeface="Times New Roman"/>
                <a:sym typeface="Times New Roman"/>
              </a:rPr>
              <a:t>THE OVERARCHING PURPOSE</a:t>
            </a:r>
            <a:endParaRPr sz="1800" b="1" u="sng">
              <a:latin typeface="Times New Roman"/>
              <a:ea typeface="Times New Roman"/>
              <a:cs typeface="Times New Roman"/>
              <a:sym typeface="Times New Roman"/>
            </a:endParaRPr>
          </a:p>
          <a:p>
            <a:pPr marL="0" lvl="0" indent="0" algn="l" rtl="0">
              <a:lnSpc>
                <a:spcPct val="120000"/>
              </a:lnSpc>
              <a:spcBef>
                <a:spcPts val="900"/>
              </a:spcBef>
              <a:spcAft>
                <a:spcPts val="0"/>
              </a:spcAft>
              <a:buSzPts val="1800"/>
              <a:buNone/>
            </a:pPr>
            <a:endParaRPr sz="1800" b="1">
              <a:latin typeface="Times New Roman"/>
              <a:ea typeface="Times New Roman"/>
              <a:cs typeface="Times New Roman"/>
              <a:sym typeface="Times New Roman"/>
            </a:endParaRPr>
          </a:p>
          <a:p>
            <a:pPr marL="0" lvl="0" indent="0" algn="just" rtl="0">
              <a:lnSpc>
                <a:spcPct val="120000"/>
              </a:lnSpc>
              <a:spcBef>
                <a:spcPts val="900"/>
              </a:spcBef>
              <a:spcAft>
                <a:spcPts val="0"/>
              </a:spcAft>
              <a:buSzPts val="2200"/>
              <a:buNone/>
            </a:pPr>
            <a:r>
              <a:rPr lang="en-US" sz="2200" b="1">
                <a:latin typeface="Times New Roman"/>
                <a:ea typeface="Times New Roman"/>
                <a:cs typeface="Times New Roman"/>
                <a:sym typeface="Times New Roman"/>
              </a:rPr>
              <a:t>(I) The Economic Injury Disaster Loan (EIDL)</a:t>
            </a:r>
            <a:r>
              <a:rPr lang="en-US" sz="2200">
                <a:latin typeface="Times New Roman"/>
                <a:ea typeface="Times New Roman"/>
                <a:cs typeface="Times New Roman"/>
                <a:sym typeface="Times New Roman"/>
              </a:rPr>
              <a:t>: To keep companies from failing because of the pandemic.</a:t>
            </a:r>
            <a:endParaRPr sz="2200" b="1">
              <a:latin typeface="Times New Roman"/>
              <a:ea typeface="Times New Roman"/>
              <a:cs typeface="Times New Roman"/>
              <a:sym typeface="Times New Roman"/>
            </a:endParaRPr>
          </a:p>
          <a:p>
            <a:pPr marL="0" lvl="0" indent="0" algn="just" rtl="0">
              <a:lnSpc>
                <a:spcPct val="120000"/>
              </a:lnSpc>
              <a:spcBef>
                <a:spcPts val="900"/>
              </a:spcBef>
              <a:spcAft>
                <a:spcPts val="0"/>
              </a:spcAft>
              <a:buSzPts val="2200"/>
              <a:buNone/>
            </a:pPr>
            <a:endParaRPr sz="2200" b="1">
              <a:latin typeface="Times New Roman"/>
              <a:ea typeface="Times New Roman"/>
              <a:cs typeface="Times New Roman"/>
              <a:sym typeface="Times New Roman"/>
            </a:endParaRPr>
          </a:p>
          <a:p>
            <a:pPr marL="0" lvl="0" indent="0" algn="just" rtl="0">
              <a:lnSpc>
                <a:spcPct val="120000"/>
              </a:lnSpc>
              <a:spcBef>
                <a:spcPts val="900"/>
              </a:spcBef>
              <a:spcAft>
                <a:spcPts val="0"/>
              </a:spcAft>
              <a:buSzPts val="2200"/>
              <a:buNone/>
            </a:pPr>
            <a:r>
              <a:rPr lang="en-US" sz="2200" b="1">
                <a:latin typeface="Times New Roman"/>
                <a:ea typeface="Times New Roman"/>
                <a:cs typeface="Times New Roman"/>
                <a:sym typeface="Times New Roman"/>
              </a:rPr>
              <a:t>(II) The Paycheck Protection Program (PPL): </a:t>
            </a:r>
            <a:r>
              <a:rPr lang="en-US" sz="2200">
                <a:latin typeface="Times New Roman"/>
                <a:ea typeface="Times New Roman"/>
                <a:cs typeface="Times New Roman"/>
                <a:sym typeface="Times New Roman"/>
              </a:rPr>
              <a:t>To keep paying employees during the pandemic.</a:t>
            </a:r>
            <a:r>
              <a:rPr lang="en-US" sz="2200" b="1">
                <a:latin typeface="Times New Roman"/>
                <a:ea typeface="Times New Roman"/>
                <a:cs typeface="Times New Roman"/>
                <a:sym typeface="Times New Roman"/>
              </a:rPr>
              <a:t> </a:t>
            </a:r>
            <a:endParaRPr sz="2200">
              <a:latin typeface="Times New Roman"/>
              <a:ea typeface="Times New Roman"/>
              <a:cs typeface="Times New Roman"/>
              <a:sym typeface="Times New Roman"/>
            </a:endParaRPr>
          </a:p>
        </p:txBody>
      </p:sp>
      <p:sp>
        <p:nvSpPr>
          <p:cNvPr id="138" name="Google Shape;138;p15"/>
          <p:cNvSpPr txBox="1"/>
          <p:nvPr/>
        </p:nvSpPr>
        <p:spPr>
          <a:xfrm>
            <a:off x="7436224" y="5766547"/>
            <a:ext cx="2743200"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eo"/>
              <a:ea typeface="Geo"/>
              <a:cs typeface="Geo"/>
              <a:sym typeface="Geo"/>
            </a:endParaRPr>
          </a:p>
        </p:txBody>
      </p:sp>
      <p:pic>
        <p:nvPicPr>
          <p:cNvPr id="139" name="Google Shape;139;p15" descr="A picture containing drawing, plate&#10;&#10;Description generated with very high confidence"/>
          <p:cNvPicPr preferRelativeResize="0"/>
          <p:nvPr/>
        </p:nvPicPr>
        <p:blipFill rotWithShape="1">
          <a:blip r:embed="rId3">
            <a:alphaModFix/>
          </a:blip>
          <a:srcRect/>
          <a:stretch/>
        </p:blipFill>
        <p:spPr>
          <a:xfrm>
            <a:off x="7944069" y="5524974"/>
            <a:ext cx="3880970" cy="97400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16"/>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45" name="Google Shape;145;p16"/>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16"/>
          <p:cNvSpPr txBox="1"/>
          <p:nvPr/>
        </p:nvSpPr>
        <p:spPr>
          <a:xfrm>
            <a:off x="4724400" y="3200400"/>
            <a:ext cx="2743200"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eo"/>
              <a:ea typeface="Geo"/>
              <a:cs typeface="Geo"/>
              <a:sym typeface="Geo"/>
            </a:endParaRPr>
          </a:p>
        </p:txBody>
      </p:sp>
      <p:pic>
        <p:nvPicPr>
          <p:cNvPr id="147" name="Google Shape;147;p16" descr="A picture containing drawing, plate&#10;&#10;Description generated with very high confidence"/>
          <p:cNvPicPr preferRelativeResize="0"/>
          <p:nvPr/>
        </p:nvPicPr>
        <p:blipFill rotWithShape="1">
          <a:blip r:embed="rId3">
            <a:alphaModFix/>
          </a:blip>
          <a:srcRect/>
          <a:stretch/>
        </p:blipFill>
        <p:spPr>
          <a:xfrm>
            <a:off x="7930701" y="5511605"/>
            <a:ext cx="3880970" cy="974009"/>
          </a:xfrm>
          <a:prstGeom prst="rect">
            <a:avLst/>
          </a:prstGeom>
          <a:noFill/>
          <a:ln>
            <a:noFill/>
          </a:ln>
        </p:spPr>
      </p:pic>
      <p:sp>
        <p:nvSpPr>
          <p:cNvPr id="148" name="Google Shape;148;p16"/>
          <p:cNvSpPr txBox="1"/>
          <p:nvPr/>
        </p:nvSpPr>
        <p:spPr>
          <a:xfrm>
            <a:off x="1710018" y="2438399"/>
            <a:ext cx="8458199" cy="15696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sng" strike="noStrike" cap="none">
                <a:solidFill>
                  <a:schemeClr val="dk1"/>
                </a:solidFill>
                <a:latin typeface="Times New Roman"/>
                <a:ea typeface="Times New Roman"/>
                <a:cs typeface="Times New Roman"/>
                <a:sym typeface="Times New Roman"/>
              </a:rPr>
              <a:t>PART ONE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Times New Roman"/>
                <a:ea typeface="Times New Roman"/>
                <a:cs typeface="Times New Roman"/>
                <a:sym typeface="Times New Roman"/>
              </a:rPr>
              <a:t>ECONOMIC INJURY DISASTER LOAN (EIDL)</a:t>
            </a:r>
            <a:endParaRPr sz="3200" b="1"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Application is available here, </a:t>
            </a:r>
            <a:r>
              <a:rPr lang="en-US" sz="2400" b="0" i="0" u="sng" strike="noStrike" cap="none">
                <a:solidFill>
                  <a:schemeClr val="hlink"/>
                </a:solidFill>
                <a:latin typeface="Times New Roman"/>
                <a:ea typeface="Times New Roman"/>
                <a:cs typeface="Times New Roman"/>
                <a:sym typeface="Times New Roman"/>
                <a:hlinkClick r:id="rId4"/>
              </a:rPr>
              <a:t>https://covid19relief.sba.gov/#/</a:t>
            </a:r>
            <a:endParaRPr sz="24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sp>
        <p:nvSpPr>
          <p:cNvPr id="154" name="Google Shape;154;p17"/>
          <p:cNvSpPr/>
          <p:nvPr/>
        </p:nvSpPr>
        <p:spPr>
          <a:xfrm>
            <a:off x="0" y="0"/>
            <a:ext cx="12192000" cy="6858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55" name="Google Shape;155;p17"/>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17"/>
          <p:cNvSpPr txBox="1"/>
          <p:nvPr/>
        </p:nvSpPr>
        <p:spPr>
          <a:xfrm>
            <a:off x="4724400" y="3200400"/>
            <a:ext cx="2743200"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eo"/>
              <a:ea typeface="Geo"/>
              <a:cs typeface="Geo"/>
              <a:sym typeface="Geo"/>
            </a:endParaRPr>
          </a:p>
        </p:txBody>
      </p:sp>
      <p:pic>
        <p:nvPicPr>
          <p:cNvPr id="157" name="Google Shape;157;p17" descr="A picture containing drawing, plate&#10;&#10;Description generated with very high confidence"/>
          <p:cNvPicPr preferRelativeResize="0"/>
          <p:nvPr/>
        </p:nvPicPr>
        <p:blipFill rotWithShape="1">
          <a:blip r:embed="rId3">
            <a:alphaModFix/>
          </a:blip>
          <a:srcRect/>
          <a:stretch/>
        </p:blipFill>
        <p:spPr>
          <a:xfrm>
            <a:off x="7944070" y="5524974"/>
            <a:ext cx="3880970" cy="974009"/>
          </a:xfrm>
          <a:prstGeom prst="rect">
            <a:avLst/>
          </a:prstGeom>
          <a:noFill/>
          <a:ln>
            <a:noFill/>
          </a:ln>
        </p:spPr>
      </p:pic>
      <p:sp>
        <p:nvSpPr>
          <p:cNvPr id="158" name="Google Shape;158;p17"/>
          <p:cNvSpPr txBox="1"/>
          <p:nvPr/>
        </p:nvSpPr>
        <p:spPr>
          <a:xfrm>
            <a:off x="365312" y="309282"/>
            <a:ext cx="11460590" cy="634019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Covered Period :</a:t>
            </a:r>
            <a:endParaRPr sz="1400" b="1" i="0" u="sng"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sng"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January 31, 2020 – December 31, 2020</a:t>
            </a:r>
            <a:endParaRPr sz="1400" b="0" i="0" u="sng"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Loan Size:</a:t>
            </a:r>
            <a:endParaRPr sz="1400" b="1" i="0" u="sng"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Up to $2 million</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EIDL Emergency Grant – Borrower can request a non-refundable advance of up to $10,000 within 3 days after SBA receives the EIDL loan application.</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Eligibility Criteria:</a:t>
            </a:r>
            <a:endParaRPr sz="1400" b="1" i="0" u="sng"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A small business with not more than 500 employees; </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Eligible Organization Types: </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Limited Liability Company</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Sole Proprietorship</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C-Corporation</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S-Corporation</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General Partnership</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Limited Liability Partnership</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Limited Partnership</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Cooperative</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Trust</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Independent</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Individuals who operates under a sole proprietorship; and</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ESOP with not more than 500 employees.</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PLEASE NOTE: The eligible borrowers are subject to SBA Affiliation rules.</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2"/>
        <p:cNvGrpSpPr/>
        <p:nvPr/>
      </p:nvGrpSpPr>
      <p:grpSpPr>
        <a:xfrm>
          <a:off x="0" y="0"/>
          <a:ext cx="0" cy="0"/>
          <a:chOff x="0" y="0"/>
          <a:chExt cx="0" cy="0"/>
        </a:xfrm>
      </p:grpSpPr>
      <p:sp>
        <p:nvSpPr>
          <p:cNvPr id="163" name="Google Shape;163;p18"/>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64" name="Google Shape;164;p18"/>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18"/>
          <p:cNvSpPr txBox="1"/>
          <p:nvPr/>
        </p:nvSpPr>
        <p:spPr>
          <a:xfrm>
            <a:off x="4724400" y="3200400"/>
            <a:ext cx="2743200"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eo"/>
              <a:ea typeface="Geo"/>
              <a:cs typeface="Geo"/>
              <a:sym typeface="Geo"/>
            </a:endParaRPr>
          </a:p>
        </p:txBody>
      </p:sp>
      <p:sp>
        <p:nvSpPr>
          <p:cNvPr id="166" name="Google Shape;166;p18"/>
          <p:cNvSpPr txBox="1"/>
          <p:nvPr/>
        </p:nvSpPr>
        <p:spPr>
          <a:xfrm>
            <a:off x="4724400" y="3200400"/>
            <a:ext cx="2743200"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eo"/>
              <a:ea typeface="Geo"/>
              <a:cs typeface="Geo"/>
              <a:sym typeface="Geo"/>
            </a:endParaRPr>
          </a:p>
        </p:txBody>
      </p:sp>
      <p:pic>
        <p:nvPicPr>
          <p:cNvPr id="167" name="Google Shape;167;p18" descr="A picture containing drawing, plate&#10;&#10;Description generated with very high confidence"/>
          <p:cNvPicPr preferRelativeResize="0"/>
          <p:nvPr/>
        </p:nvPicPr>
        <p:blipFill rotWithShape="1">
          <a:blip r:embed="rId3">
            <a:alphaModFix/>
          </a:blip>
          <a:srcRect/>
          <a:stretch/>
        </p:blipFill>
        <p:spPr>
          <a:xfrm>
            <a:off x="7930701" y="5538342"/>
            <a:ext cx="3880970" cy="974009"/>
          </a:xfrm>
          <a:prstGeom prst="rect">
            <a:avLst/>
          </a:prstGeom>
          <a:noFill/>
          <a:ln>
            <a:noFill/>
          </a:ln>
        </p:spPr>
      </p:pic>
      <p:sp>
        <p:nvSpPr>
          <p:cNvPr id="168" name="Google Shape;168;p18"/>
          <p:cNvSpPr txBox="1"/>
          <p:nvPr/>
        </p:nvSpPr>
        <p:spPr>
          <a:xfrm>
            <a:off x="363991" y="302354"/>
            <a:ext cx="11196900" cy="6555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Types of Eligible Businesses:</a:t>
            </a:r>
            <a:endParaRPr sz="1400" b="1" i="0" u="sng"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114300" marR="0" lvl="0" indent="-11430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Small business concerns</a:t>
            </a:r>
            <a:endParaRPr sz="1800" b="0" i="0" u="none" strike="noStrike" cap="none">
              <a:solidFill>
                <a:schemeClr val="dk1"/>
              </a:solidFill>
              <a:latin typeface="Times New Roman"/>
              <a:ea typeface="Times New Roman"/>
              <a:cs typeface="Times New Roman"/>
              <a:sym typeface="Times New Roman"/>
            </a:endParaRPr>
          </a:p>
          <a:p>
            <a:pPr marL="114300" marR="0" lvl="0" indent="-11430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Non-profits</a:t>
            </a:r>
            <a:endParaRPr sz="1800" b="0" i="0" u="none" strike="noStrike" cap="none">
              <a:solidFill>
                <a:schemeClr val="dk1"/>
              </a:solidFill>
              <a:latin typeface="Times New Roman"/>
              <a:ea typeface="Times New Roman"/>
              <a:cs typeface="Times New Roman"/>
              <a:sym typeface="Times New Roman"/>
            </a:endParaRPr>
          </a:p>
          <a:p>
            <a:pPr marL="114300" marR="0" lvl="0" indent="-11430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Tribal business concern</a:t>
            </a:r>
            <a:endParaRPr sz="1800" b="0" i="0" u="none" strike="noStrike" cap="none">
              <a:solidFill>
                <a:schemeClr val="dk1"/>
              </a:solidFill>
              <a:latin typeface="Times New Roman"/>
              <a:ea typeface="Times New Roman"/>
              <a:cs typeface="Times New Roman"/>
              <a:sym typeface="Times New Roman"/>
            </a:endParaRPr>
          </a:p>
          <a:p>
            <a:pPr marL="114300" marR="0" lvl="0" indent="-11430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Small Agricultural Cooperatives</a:t>
            </a:r>
            <a:endParaRPr sz="1400" b="0" i="0" u="none" strike="noStrike" cap="none">
              <a:solidFill>
                <a:schemeClr val="dk1"/>
              </a:solidFill>
              <a:latin typeface="Times New Roman"/>
              <a:ea typeface="Times New Roman"/>
              <a:cs typeface="Times New Roman"/>
              <a:sym typeface="Times New Roman"/>
            </a:endParaRPr>
          </a:p>
          <a:p>
            <a:pPr marL="285750" marR="0" lvl="0" indent="-196850" algn="just" rtl="0">
              <a:lnSpc>
                <a:spcPct val="100000"/>
              </a:lnSpc>
              <a:spcBef>
                <a:spcPts val="0"/>
              </a:spcBef>
              <a:spcAft>
                <a:spcPts val="0"/>
              </a:spcAft>
              <a:buClr>
                <a:schemeClr val="dk1"/>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Type of Loan and Guarantee Requirements: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114300" marR="0" lvl="0" indent="-114300" algn="l" rtl="0">
              <a:lnSpc>
                <a:spcPct val="100000"/>
              </a:lnSpc>
              <a:spcBef>
                <a:spcPts val="60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Loan &lt; $25,000 – no collateral and no personal guarantee.</a:t>
            </a:r>
            <a:endParaRPr sz="1400" b="0" i="0" u="none" strike="noStrike" cap="none">
              <a:solidFill>
                <a:schemeClr val="dk1"/>
              </a:solidFill>
              <a:latin typeface="Times New Roman"/>
              <a:ea typeface="Times New Roman"/>
              <a:cs typeface="Times New Roman"/>
              <a:sym typeface="Times New Roman"/>
            </a:endParaRPr>
          </a:p>
          <a:p>
            <a:pPr marL="114300" marR="0" lvl="0" indent="-114300" algn="l"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Loan &gt; $25,000 and ≤ $200k – no personal guarantee allowed, but collateral is required.</a:t>
            </a:r>
            <a:endParaRPr sz="1400" b="0" i="0" u="none" strike="noStrike" cap="none">
              <a:solidFill>
                <a:schemeClr val="dk1"/>
              </a:solidFill>
              <a:latin typeface="Times New Roman"/>
              <a:ea typeface="Times New Roman"/>
              <a:cs typeface="Times New Roman"/>
              <a:sym typeface="Times New Roman"/>
            </a:endParaRPr>
          </a:p>
          <a:p>
            <a:pPr marL="114300" marR="0" lvl="0" indent="-114300" algn="just" rtl="0">
              <a:lnSpc>
                <a:spcPct val="100000"/>
              </a:lnSpc>
              <a:spcBef>
                <a:spcPts val="0"/>
              </a:spcBef>
              <a:spcAft>
                <a:spcPts val="0"/>
              </a:spcAft>
              <a:buClr>
                <a:schemeClr val="dk1"/>
              </a:buClr>
              <a:buSzPts val="1400"/>
              <a:buFont typeface="Noto Sans Symbols"/>
              <a:buChar char="•"/>
            </a:pPr>
            <a:r>
              <a:rPr lang="en-US" sz="1400" b="0" i="0" u="none" strike="noStrike" cap="none">
                <a:solidFill>
                  <a:schemeClr val="dk1"/>
                </a:solidFill>
                <a:latin typeface="Times New Roman"/>
                <a:ea typeface="Times New Roman"/>
                <a:cs typeface="Times New Roman"/>
                <a:sym typeface="Times New Roman"/>
              </a:rPr>
              <a:t>Loan &gt; $200k – requires both a collateral and a guarantee by any owner having a 20 percent or greater interest in the applicant. </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Term of Loan:</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Up to 30 years</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Interest Rate of Loan:</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Up to 3.75 percent for for-profit businesses. </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Collateral Requirements:</a:t>
            </a:r>
            <a:endParaRPr sz="1400" b="1" i="0" u="sng"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Collateral (Cash, IP, Accounts Receivables, Inventory, Asset etc.) for loans &gt; $25,000.</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Timeline:</a:t>
            </a: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Applications are processed in the order received. The typical timeline for approval is 2-3 weeks and </a:t>
            </a: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disbursement can take up to 5 days. Borrowers are assigned individual loan officers for servicing of the loan.</a:t>
            </a:r>
            <a:endParaRPr sz="14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19"/>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74" name="Google Shape;174;p19"/>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19"/>
          <p:cNvSpPr txBox="1"/>
          <p:nvPr/>
        </p:nvSpPr>
        <p:spPr>
          <a:xfrm>
            <a:off x="4724400" y="3200400"/>
            <a:ext cx="2743200"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eo"/>
              <a:ea typeface="Geo"/>
              <a:cs typeface="Geo"/>
              <a:sym typeface="Geo"/>
            </a:endParaRPr>
          </a:p>
        </p:txBody>
      </p:sp>
      <p:pic>
        <p:nvPicPr>
          <p:cNvPr id="176" name="Google Shape;176;p19" descr="A picture containing drawing, plate&#10;&#10;Description generated with very high confidence"/>
          <p:cNvPicPr preferRelativeResize="0"/>
          <p:nvPr/>
        </p:nvPicPr>
        <p:blipFill rotWithShape="1">
          <a:blip r:embed="rId3">
            <a:alphaModFix/>
          </a:blip>
          <a:srcRect/>
          <a:stretch/>
        </p:blipFill>
        <p:spPr>
          <a:xfrm>
            <a:off x="7970806" y="5471500"/>
            <a:ext cx="3880970" cy="974009"/>
          </a:xfrm>
          <a:prstGeom prst="rect">
            <a:avLst/>
          </a:prstGeom>
          <a:noFill/>
          <a:ln>
            <a:noFill/>
          </a:ln>
        </p:spPr>
      </p:pic>
      <p:sp>
        <p:nvSpPr>
          <p:cNvPr id="177" name="Google Shape;177;p19"/>
          <p:cNvSpPr txBox="1"/>
          <p:nvPr/>
        </p:nvSpPr>
        <p:spPr>
          <a:xfrm>
            <a:off x="631452" y="474569"/>
            <a:ext cx="11228607" cy="59093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Allowable Uses of Loan Proceeds:</a:t>
            </a:r>
            <a:endParaRPr sz="1800" b="0" i="0" u="none" strike="noStrike" cap="none">
              <a:solidFill>
                <a:schemeClr val="dk1"/>
              </a:solidFill>
              <a:latin typeface="Geo"/>
              <a:ea typeface="Geo"/>
              <a:cs typeface="Geo"/>
              <a:sym typeface="Geo"/>
            </a:endParaRPr>
          </a:p>
          <a:p>
            <a:pPr marL="0" marR="0" lvl="0" indent="0" algn="l"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Paid sick leave for employees who are unable to work because of COVID-19</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Payroll to retain employees</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Rent and Mortgage payments</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Fixed Debt</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Accounts Payables</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Other bills that cannot be paid because of the pandemic disaster</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Increased costs to continue to run the business because of the pandemic disaster.</a:t>
            </a:r>
            <a:endParaRPr sz="1400" b="0" i="0" u="none" strike="noStrike" cap="none">
              <a:solidFill>
                <a:schemeClr val="dk1"/>
              </a:solidFill>
              <a:latin typeface="Times New Roman"/>
              <a:ea typeface="Times New Roman"/>
              <a:cs typeface="Times New Roman"/>
              <a:sym typeface="Times New Roman"/>
            </a:endParaRPr>
          </a:p>
          <a:p>
            <a:pPr marL="285750" marR="0" lvl="0" indent="-196850" algn="just" rtl="0">
              <a:lnSpc>
                <a:spcPct val="100000"/>
              </a:lnSpc>
              <a:spcBef>
                <a:spcPts val="0"/>
              </a:spcBef>
              <a:spcAft>
                <a:spcPts val="0"/>
              </a:spcAft>
              <a:buClr>
                <a:schemeClr val="dk1"/>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Waivers and Amendments Test: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No “no credit elsewhere” test.</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Business must be in operation on January 31, 2020. </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No personal guarantee on loans less than $200,000</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1" i="0" u="sng" strike="noStrike" cap="none">
                <a:solidFill>
                  <a:schemeClr val="dk1"/>
                </a:solidFill>
                <a:latin typeface="Times New Roman"/>
                <a:ea typeface="Times New Roman"/>
                <a:cs typeface="Times New Roman"/>
                <a:sym typeface="Times New Roman"/>
              </a:rPr>
              <a:t>Documents Required for Loan Application:</a:t>
            </a: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1" i="0" u="sng" strike="noStrike" cap="none">
              <a:solidFill>
                <a:schemeClr val="dk1"/>
              </a:solidFill>
              <a:latin typeface="Times New Roman"/>
              <a:ea typeface="Times New Roman"/>
              <a:cs typeface="Times New Roman"/>
              <a:sym typeface="Times New Roman"/>
            </a:endParaRPr>
          </a:p>
          <a:p>
            <a:pPr marL="285750" marR="0" lvl="0" indent="-2857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Tax information authorization (IRS Form 4506 T), completed and signed by each applicant, each principal owning 20% or more of the business, each general partner or managing member; and, for any owner who has greater than 50% ownership in an affiliate business;</a:t>
            </a:r>
            <a:endParaRPr sz="1400" b="0" i="0" u="none" strike="noStrike" cap="none">
              <a:solidFill>
                <a:schemeClr val="dk1"/>
              </a:solidFill>
              <a:latin typeface="Times New Roman"/>
              <a:ea typeface="Times New Roman"/>
              <a:cs typeface="Times New Roman"/>
              <a:sym typeface="Times New Roman"/>
            </a:endParaRPr>
          </a:p>
          <a:p>
            <a:pPr marL="285750" marR="0" lvl="0" indent="-2857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Most recent federal income tax returns for the borrower;</a:t>
            </a:r>
            <a:endParaRPr sz="1400" b="0" i="0" u="none" strike="noStrike" cap="none">
              <a:solidFill>
                <a:schemeClr val="dk1"/>
              </a:solidFill>
              <a:latin typeface="Times New Roman"/>
              <a:ea typeface="Times New Roman"/>
              <a:cs typeface="Times New Roman"/>
              <a:sym typeface="Times New Roman"/>
            </a:endParaRPr>
          </a:p>
          <a:p>
            <a:pPr marL="285750" marR="0" lvl="0" indent="-2857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Personal financial statements (SBA Form 413D) completed by each principal </a:t>
            </a: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imes New Roman"/>
                <a:ea typeface="Times New Roman"/>
                <a:cs typeface="Times New Roman"/>
                <a:sym typeface="Times New Roman"/>
              </a:rPr>
              <a:t>      owning 20% or more of the business, and each general partner or managing member; </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A schedule of liabilities listing all fixed debts (SBA Form 2202 may be used); and</a:t>
            </a:r>
            <a:endParaRPr sz="1400" b="0" i="0" u="none" strike="noStrike" cap="none">
              <a:solidFill>
                <a:schemeClr val="dk1"/>
              </a:solidFill>
              <a:latin typeface="Times New Roman"/>
              <a:ea typeface="Times New Roman"/>
              <a:cs typeface="Times New Roman"/>
              <a:sym typeface="Times New Roman"/>
            </a:endParaRPr>
          </a:p>
          <a:p>
            <a:pPr marL="285750" marR="0" lvl="0" indent="-285750" algn="just"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Times New Roman"/>
                <a:ea typeface="Times New Roman"/>
                <a:cs typeface="Times New Roman"/>
                <a:sym typeface="Times New Roman"/>
              </a:rPr>
              <a:t>A fee disclosure (SBA Form 159D).</a:t>
            </a:r>
            <a:endParaRPr sz="1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285750" marR="0" lvl="0" indent="-196850" algn="l" rtl="0">
              <a:lnSpc>
                <a:spcPct val="100000"/>
              </a:lnSpc>
              <a:spcBef>
                <a:spcPts val="0"/>
              </a:spcBef>
              <a:spcAft>
                <a:spcPts val="0"/>
              </a:spcAft>
              <a:buClr>
                <a:schemeClr val="dk1"/>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20"/>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83" name="Google Shape;183;p20"/>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20"/>
          <p:cNvSpPr txBox="1">
            <a:spLocks noGrp="1"/>
          </p:cNvSpPr>
          <p:nvPr>
            <p:ph type="body" idx="1"/>
          </p:nvPr>
        </p:nvSpPr>
        <p:spPr>
          <a:xfrm>
            <a:off x="693659" y="2580260"/>
            <a:ext cx="10755913" cy="953774"/>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3200"/>
              <a:buNone/>
            </a:pPr>
            <a:r>
              <a:rPr lang="en-US" sz="3200" b="1" u="sng">
                <a:latin typeface="Times New Roman"/>
                <a:ea typeface="Times New Roman"/>
                <a:cs typeface="Times New Roman"/>
                <a:sym typeface="Times New Roman"/>
              </a:rPr>
              <a:t>PART TWO </a:t>
            </a:r>
            <a:endParaRPr sz="3200" u="sng">
              <a:latin typeface="Times New Roman"/>
              <a:ea typeface="Times New Roman"/>
              <a:cs typeface="Times New Roman"/>
              <a:sym typeface="Times New Roman"/>
            </a:endParaRPr>
          </a:p>
          <a:p>
            <a:pPr marL="0" lvl="0" indent="0" algn="ctr" rtl="0">
              <a:lnSpc>
                <a:spcPct val="100000"/>
              </a:lnSpc>
              <a:spcBef>
                <a:spcPts val="0"/>
              </a:spcBef>
              <a:spcAft>
                <a:spcPts val="0"/>
              </a:spcAft>
              <a:buSzPts val="3200"/>
              <a:buNone/>
            </a:pPr>
            <a:r>
              <a:rPr lang="en-US" sz="3200" b="1">
                <a:latin typeface="Times New Roman"/>
                <a:ea typeface="Times New Roman"/>
                <a:cs typeface="Times New Roman"/>
                <a:sym typeface="Times New Roman"/>
              </a:rPr>
              <a:t>PAYCHECK PROTECTION LOANS (PPL)</a:t>
            </a:r>
            <a:endParaRPr/>
          </a:p>
          <a:p>
            <a:pPr marL="0" lvl="0" indent="0" algn="ctr" rtl="0">
              <a:lnSpc>
                <a:spcPct val="100000"/>
              </a:lnSpc>
              <a:spcBef>
                <a:spcPts val="0"/>
              </a:spcBef>
              <a:spcAft>
                <a:spcPts val="0"/>
              </a:spcAft>
              <a:buSzPts val="3200"/>
              <a:buNone/>
            </a:pPr>
            <a:r>
              <a:rPr lang="en-US" sz="2400" b="1">
                <a:latin typeface="Times New Roman"/>
                <a:ea typeface="Times New Roman"/>
                <a:cs typeface="Times New Roman"/>
                <a:sym typeface="Times New Roman"/>
              </a:rPr>
              <a:t>Application is available here</a:t>
            </a:r>
            <a:r>
              <a:rPr lang="en-US" sz="2400">
                <a:latin typeface="Times New Roman"/>
                <a:ea typeface="Times New Roman"/>
                <a:cs typeface="Times New Roman"/>
                <a:sym typeface="Times New Roman"/>
              </a:rPr>
              <a:t>, </a:t>
            </a:r>
            <a:r>
              <a:rPr lang="en-US" sz="2400" u="sng">
                <a:solidFill>
                  <a:schemeClr val="hlink"/>
                </a:solidFill>
                <a:latin typeface="Times New Roman"/>
                <a:ea typeface="Times New Roman"/>
                <a:cs typeface="Times New Roman"/>
                <a:sym typeface="Times New Roman"/>
                <a:hlinkClick r:id="rId3"/>
              </a:rPr>
              <a:t>https://www.sba.gov/sites/default/files/2020-04/PPP%20Borrower%20Application%20Form.pdf</a:t>
            </a:r>
            <a:endParaRPr sz="2400">
              <a:latin typeface="Times New Roman"/>
              <a:ea typeface="Times New Roman"/>
              <a:cs typeface="Times New Roman"/>
              <a:sym typeface="Times New Roman"/>
            </a:endParaRPr>
          </a:p>
        </p:txBody>
      </p:sp>
      <p:pic>
        <p:nvPicPr>
          <p:cNvPr id="185" name="Google Shape;185;p20" descr="A picture containing drawing, plate&#10;&#10;Description generated with very high confidence"/>
          <p:cNvPicPr preferRelativeResize="0"/>
          <p:nvPr/>
        </p:nvPicPr>
        <p:blipFill rotWithShape="1">
          <a:blip r:embed="rId4">
            <a:alphaModFix/>
          </a:blip>
          <a:srcRect/>
          <a:stretch/>
        </p:blipFill>
        <p:spPr>
          <a:xfrm>
            <a:off x="7957437" y="5551711"/>
            <a:ext cx="3880970" cy="97400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1"/>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191" name="Google Shape;191;p21"/>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21"/>
          <p:cNvSpPr txBox="1">
            <a:spLocks noGrp="1"/>
          </p:cNvSpPr>
          <p:nvPr>
            <p:ph type="body" idx="1"/>
          </p:nvPr>
        </p:nvSpPr>
        <p:spPr>
          <a:xfrm>
            <a:off x="424725" y="439950"/>
            <a:ext cx="11293800" cy="59742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400"/>
              <a:buNone/>
            </a:pPr>
            <a:r>
              <a:rPr lang="en-US" b="1" u="sng" dirty="0">
                <a:latin typeface="Times New Roman"/>
                <a:ea typeface="Times New Roman"/>
                <a:cs typeface="Times New Roman"/>
                <a:sym typeface="Times New Roman"/>
              </a:rPr>
              <a:t>Covered Period:</a:t>
            </a:r>
            <a:endParaRPr b="1" u="sng" dirty="0">
              <a:latin typeface="Times New Roman"/>
              <a:ea typeface="Times New Roman"/>
              <a:cs typeface="Times New Roman"/>
              <a:sym typeface="Times New Roman"/>
            </a:endParaRPr>
          </a:p>
          <a:p>
            <a:pPr marL="0" lvl="0" indent="0" algn="just" rtl="0">
              <a:lnSpc>
                <a:spcPct val="100000"/>
              </a:lnSpc>
              <a:spcBef>
                <a:spcPts val="0"/>
              </a:spcBef>
              <a:spcAft>
                <a:spcPts val="0"/>
              </a:spcAft>
              <a:buSzPts val="1400"/>
              <a:buNone/>
            </a:pPr>
            <a:endParaRPr b="1" u="sng" dirty="0">
              <a:latin typeface="Times New Roman"/>
              <a:ea typeface="Times New Roman"/>
              <a:cs typeface="Times New Roman"/>
              <a:sym typeface="Times New Roman"/>
            </a:endParaRPr>
          </a:p>
          <a:p>
            <a:pPr marL="0" lvl="0" indent="0" algn="just" rtl="0">
              <a:lnSpc>
                <a:spcPct val="100000"/>
              </a:lnSpc>
              <a:spcBef>
                <a:spcPts val="0"/>
              </a:spcBef>
              <a:spcAft>
                <a:spcPts val="0"/>
              </a:spcAft>
              <a:buSzPts val="1400"/>
              <a:buNone/>
            </a:pPr>
            <a:r>
              <a:rPr lang="en-US" dirty="0">
                <a:latin typeface="Times New Roman"/>
                <a:ea typeface="Times New Roman"/>
                <a:cs typeface="Times New Roman"/>
                <a:sym typeface="Times New Roman"/>
              </a:rPr>
              <a:t>February 15, 2020 and ending on June 30, 2020 (Loan applications need to be submitted by June 30, 2020)</a:t>
            </a:r>
            <a:endParaRPr dirty="0">
              <a:latin typeface="Times New Roman"/>
              <a:ea typeface="Times New Roman"/>
              <a:cs typeface="Times New Roman"/>
              <a:sym typeface="Times New Roman"/>
            </a:endParaRPr>
          </a:p>
          <a:p>
            <a:pPr marL="0" lvl="0" indent="0" algn="just" rtl="0">
              <a:lnSpc>
                <a:spcPct val="100000"/>
              </a:lnSpc>
              <a:spcBef>
                <a:spcPts val="0"/>
              </a:spcBef>
              <a:spcAft>
                <a:spcPts val="0"/>
              </a:spcAft>
              <a:buSzPts val="1400"/>
              <a:buNone/>
            </a:pPr>
            <a:endParaRPr b="1" dirty="0">
              <a:latin typeface="Times New Roman"/>
              <a:ea typeface="Times New Roman"/>
              <a:cs typeface="Times New Roman"/>
              <a:sym typeface="Times New Roman"/>
            </a:endParaRPr>
          </a:p>
          <a:p>
            <a:pPr marL="0" lvl="0" indent="0" algn="just" rtl="0">
              <a:lnSpc>
                <a:spcPct val="100000"/>
              </a:lnSpc>
              <a:spcBef>
                <a:spcPts val="0"/>
              </a:spcBef>
              <a:spcAft>
                <a:spcPts val="0"/>
              </a:spcAft>
              <a:buSzPts val="1400"/>
              <a:buNone/>
            </a:pPr>
            <a:r>
              <a:rPr lang="en-US" b="1" u="sng" dirty="0">
                <a:latin typeface="Times New Roman"/>
                <a:ea typeface="Times New Roman"/>
                <a:cs typeface="Times New Roman"/>
                <a:sym typeface="Times New Roman"/>
              </a:rPr>
              <a:t>Loan Size:</a:t>
            </a:r>
            <a:endParaRPr dirty="0">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None/>
            </a:pPr>
            <a:r>
              <a:rPr lang="en-US" dirty="0">
                <a:latin typeface="Times New Roman"/>
                <a:ea typeface="Times New Roman"/>
                <a:cs typeface="Times New Roman"/>
                <a:sym typeface="Times New Roman"/>
              </a:rPr>
              <a:t>The lesser of:</a:t>
            </a:r>
            <a:endParaRPr dirty="0">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Font typeface="Times New Roman"/>
              <a:buChar char="•"/>
            </a:pPr>
            <a:r>
              <a:rPr lang="en-US" dirty="0">
                <a:latin typeface="Times New Roman"/>
                <a:ea typeface="Times New Roman"/>
                <a:cs typeface="Times New Roman"/>
                <a:sym typeface="Times New Roman"/>
              </a:rPr>
              <a:t>$10 million; and </a:t>
            </a:r>
            <a:endParaRPr dirty="0">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Font typeface="Arial"/>
              <a:buChar char="•"/>
            </a:pPr>
            <a:r>
              <a:rPr lang="en-US" dirty="0">
                <a:latin typeface="Times New Roman"/>
                <a:ea typeface="Times New Roman"/>
                <a:cs typeface="Times New Roman"/>
                <a:sym typeface="Times New Roman"/>
              </a:rPr>
              <a:t>A sum of 250% times the average monthly payroll costs during the 1-year period before the date on which PPL Loan is made </a:t>
            </a:r>
            <a:r>
              <a:rPr lang="en-US" b="1" i="1" dirty="0">
                <a:latin typeface="Times New Roman"/>
                <a:ea typeface="Times New Roman"/>
                <a:cs typeface="Times New Roman"/>
                <a:sym typeface="Times New Roman"/>
              </a:rPr>
              <a:t>and</a:t>
            </a:r>
            <a:r>
              <a:rPr lang="en-US" dirty="0">
                <a:latin typeface="Times New Roman"/>
                <a:ea typeface="Times New Roman"/>
                <a:cs typeface="Times New Roman"/>
                <a:sym typeface="Times New Roman"/>
              </a:rPr>
              <a:t> any outstanding EIDL Loan made between Jan. 31, 2020 – April 3, 2020 (per the PPL Loan application, the latter will be added if EIDL is refinanced and also subtract the amount of any “advance” under an EIDL Loan) </a:t>
            </a:r>
            <a:endParaRPr dirty="0">
              <a:latin typeface="Times New Roman"/>
              <a:ea typeface="Times New Roman"/>
              <a:cs typeface="Times New Roman"/>
              <a:sym typeface="Times New Roman"/>
            </a:endParaRPr>
          </a:p>
          <a:p>
            <a:pPr marL="0" lvl="0" indent="0" algn="just" rtl="0">
              <a:lnSpc>
                <a:spcPct val="120000"/>
              </a:lnSpc>
              <a:spcBef>
                <a:spcPts val="900"/>
              </a:spcBef>
              <a:spcAft>
                <a:spcPts val="0"/>
              </a:spcAft>
              <a:buSzPts val="1400"/>
              <a:buNone/>
            </a:pPr>
            <a:r>
              <a:rPr lang="en-US" dirty="0">
                <a:latin typeface="Times New Roman"/>
                <a:ea typeface="Times New Roman"/>
                <a:cs typeface="Times New Roman"/>
                <a:sym typeface="Times New Roman"/>
              </a:rPr>
              <a:t>OR</a:t>
            </a:r>
            <a:endParaRPr dirty="0">
              <a:latin typeface="Times New Roman"/>
              <a:ea typeface="Times New Roman"/>
              <a:cs typeface="Times New Roman"/>
              <a:sym typeface="Times New Roman"/>
            </a:endParaRPr>
          </a:p>
          <a:p>
            <a:pPr marL="457200" lvl="0" indent="-317500" algn="just" rtl="0">
              <a:lnSpc>
                <a:spcPct val="100000"/>
              </a:lnSpc>
              <a:spcBef>
                <a:spcPts val="0"/>
              </a:spcBef>
              <a:spcAft>
                <a:spcPts val="0"/>
              </a:spcAft>
              <a:buClr>
                <a:srgbClr val="333333"/>
              </a:buClr>
              <a:buSzPts val="1400"/>
              <a:buFont typeface="Noto Sans Symbols"/>
              <a:buChar char="•"/>
            </a:pPr>
            <a:r>
              <a:rPr lang="en-US" dirty="0">
                <a:latin typeface="Times New Roman"/>
                <a:ea typeface="Times New Roman"/>
                <a:cs typeface="Times New Roman"/>
                <a:sym typeface="Times New Roman"/>
              </a:rPr>
              <a:t>A sum of </a:t>
            </a:r>
            <a:r>
              <a:rPr lang="en-US" dirty="0">
                <a:solidFill>
                  <a:srgbClr val="333333"/>
                </a:solidFill>
                <a:highlight>
                  <a:srgbClr val="FFFFFF"/>
                </a:highlight>
                <a:latin typeface="Times New Roman"/>
                <a:ea typeface="Times New Roman"/>
                <a:cs typeface="Times New Roman"/>
                <a:sym typeface="Times New Roman"/>
              </a:rPr>
              <a:t>250% times the average monthly payroll cost of Jan. 1 to Feb. 29, 2020 </a:t>
            </a:r>
            <a:r>
              <a:rPr lang="en-US" b="1" i="1" dirty="0">
                <a:latin typeface="Times New Roman"/>
                <a:ea typeface="Times New Roman"/>
                <a:cs typeface="Times New Roman"/>
                <a:sym typeface="Times New Roman"/>
              </a:rPr>
              <a:t>and</a:t>
            </a:r>
            <a:r>
              <a:rPr lang="en-US" dirty="0">
                <a:latin typeface="Times New Roman"/>
                <a:ea typeface="Times New Roman"/>
                <a:cs typeface="Times New Roman"/>
                <a:sym typeface="Times New Roman"/>
              </a:rPr>
              <a:t> any outstanding EIDL loan made between Jan. 31, 2020 – April 3, 2020 (per the PPL Loan application, the latter will be added if EIDL is refinanced and also subtract the amount of any “advance” under an EIDL Loan).</a:t>
            </a:r>
            <a:endParaRPr dirty="0">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Font typeface="Times New Roman"/>
              <a:buChar char="•"/>
            </a:pPr>
            <a:r>
              <a:rPr lang="en-US" dirty="0">
                <a:latin typeface="Times New Roman"/>
                <a:ea typeface="Times New Roman"/>
                <a:cs typeface="Times New Roman"/>
                <a:sym typeface="Times New Roman"/>
              </a:rPr>
              <a:t>Note, a borrower can convert EIDL Loan to PPL Loan.</a:t>
            </a:r>
            <a:endParaRPr dirty="0">
              <a:latin typeface="Times New Roman"/>
              <a:ea typeface="Times New Roman"/>
              <a:cs typeface="Times New Roman"/>
              <a:sym typeface="Times New Roman"/>
            </a:endParaRPr>
          </a:p>
          <a:p>
            <a:pPr marL="0" lvl="0" indent="0" algn="just" rtl="0">
              <a:lnSpc>
                <a:spcPct val="120000"/>
              </a:lnSpc>
              <a:spcBef>
                <a:spcPts val="900"/>
              </a:spcBef>
              <a:spcAft>
                <a:spcPts val="0"/>
              </a:spcAft>
              <a:buSzPts val="1400"/>
              <a:buNone/>
            </a:pPr>
            <a:r>
              <a:rPr lang="en-US" b="1" u="sng" dirty="0">
                <a:latin typeface="Times New Roman"/>
                <a:ea typeface="Times New Roman"/>
                <a:cs typeface="Times New Roman"/>
                <a:sym typeface="Times New Roman"/>
              </a:rPr>
              <a:t>Types of Eligible Businesses:</a:t>
            </a:r>
            <a:endParaRPr dirty="0">
              <a:latin typeface="Times New Roman"/>
              <a:ea typeface="Times New Roman"/>
              <a:cs typeface="Times New Roman"/>
              <a:sym typeface="Times New Roman"/>
            </a:endParaRPr>
          </a:p>
          <a:p>
            <a:pPr marL="285750" lvl="0" indent="-285750" algn="just" rtl="0">
              <a:lnSpc>
                <a:spcPct val="120000"/>
              </a:lnSpc>
              <a:spcBef>
                <a:spcPts val="900"/>
              </a:spcBef>
              <a:spcAft>
                <a:spcPts val="0"/>
              </a:spcAft>
              <a:buSzPts val="1400"/>
              <a:buFont typeface="Times New Roman"/>
              <a:buChar char="•"/>
            </a:pPr>
            <a:r>
              <a:rPr lang="en-US" dirty="0">
                <a:latin typeface="Times New Roman"/>
                <a:ea typeface="Times New Roman"/>
                <a:cs typeface="Times New Roman"/>
                <a:sym typeface="Times New Roman"/>
              </a:rPr>
              <a:t>Small business concerns</a:t>
            </a:r>
            <a:endParaRPr dirty="0">
              <a:latin typeface="Times New Roman"/>
              <a:ea typeface="Times New Roman"/>
              <a:cs typeface="Times New Roman"/>
              <a:sym typeface="Times New Roman"/>
            </a:endParaRPr>
          </a:p>
          <a:p>
            <a:pPr marL="285750" lvl="0" indent="-285750" algn="just" rtl="0">
              <a:lnSpc>
                <a:spcPct val="120000"/>
              </a:lnSpc>
              <a:spcBef>
                <a:spcPts val="900"/>
              </a:spcBef>
              <a:spcAft>
                <a:spcPts val="0"/>
              </a:spcAft>
              <a:buSzPts val="1400"/>
              <a:buFont typeface="Times New Roman"/>
              <a:buChar char="•"/>
            </a:pPr>
            <a:r>
              <a:rPr lang="en-US" dirty="0">
                <a:latin typeface="Times New Roman"/>
                <a:ea typeface="Times New Roman"/>
                <a:cs typeface="Times New Roman"/>
                <a:sym typeface="Times New Roman"/>
              </a:rPr>
              <a:t>Non-profits</a:t>
            </a:r>
            <a:endParaRPr dirty="0">
              <a:latin typeface="Times New Roman"/>
              <a:ea typeface="Times New Roman"/>
              <a:cs typeface="Times New Roman"/>
              <a:sym typeface="Times New Roman"/>
            </a:endParaRPr>
          </a:p>
          <a:p>
            <a:pPr marL="285750" lvl="0" indent="-285750" algn="just" rtl="0">
              <a:lnSpc>
                <a:spcPct val="120000"/>
              </a:lnSpc>
              <a:spcBef>
                <a:spcPts val="900"/>
              </a:spcBef>
              <a:spcAft>
                <a:spcPts val="0"/>
              </a:spcAft>
              <a:buSzPts val="1400"/>
              <a:buFont typeface="Times New Roman"/>
              <a:buChar char="•"/>
            </a:pPr>
            <a:r>
              <a:rPr lang="en-US" dirty="0">
                <a:latin typeface="Times New Roman"/>
                <a:ea typeface="Times New Roman"/>
                <a:cs typeface="Times New Roman"/>
                <a:sym typeface="Times New Roman"/>
              </a:rPr>
              <a:t>Veterans organization</a:t>
            </a:r>
            <a:endParaRPr dirty="0">
              <a:latin typeface="Times New Roman"/>
              <a:ea typeface="Times New Roman"/>
              <a:cs typeface="Times New Roman"/>
              <a:sym typeface="Times New Roman"/>
            </a:endParaRPr>
          </a:p>
          <a:p>
            <a:pPr marL="285750" lvl="0" indent="-285750" algn="just" rtl="0">
              <a:lnSpc>
                <a:spcPct val="120000"/>
              </a:lnSpc>
              <a:spcBef>
                <a:spcPts val="900"/>
              </a:spcBef>
              <a:spcAft>
                <a:spcPts val="0"/>
              </a:spcAft>
              <a:buSzPts val="1400"/>
              <a:buFont typeface="Times New Roman"/>
              <a:buChar char="•"/>
            </a:pPr>
            <a:r>
              <a:rPr lang="en-US" dirty="0">
                <a:latin typeface="Times New Roman"/>
                <a:ea typeface="Times New Roman"/>
                <a:cs typeface="Times New Roman"/>
                <a:sym typeface="Times New Roman"/>
              </a:rPr>
              <a:t>Tribal business concern</a:t>
            </a:r>
            <a:endParaRPr dirty="0">
              <a:latin typeface="Times New Roman"/>
              <a:ea typeface="Times New Roman"/>
              <a:cs typeface="Times New Roman"/>
              <a:sym typeface="Times New Roman"/>
            </a:endParaRPr>
          </a:p>
          <a:p>
            <a:pPr marL="0" lvl="0" indent="0" algn="just" rtl="0">
              <a:lnSpc>
                <a:spcPct val="120000"/>
              </a:lnSpc>
              <a:spcBef>
                <a:spcPts val="900"/>
              </a:spcBef>
              <a:spcAft>
                <a:spcPts val="0"/>
              </a:spcAft>
              <a:buSzPts val="1400"/>
              <a:buNone/>
            </a:pPr>
            <a:endParaRPr b="1" u="sng" dirty="0">
              <a:latin typeface="Times New Roman"/>
              <a:ea typeface="Times New Roman"/>
              <a:cs typeface="Times New Roman"/>
              <a:sym typeface="Times New Roman"/>
            </a:endParaRPr>
          </a:p>
          <a:p>
            <a:pPr marL="0" lvl="0" indent="0" algn="just" rtl="0">
              <a:lnSpc>
                <a:spcPct val="120000"/>
              </a:lnSpc>
              <a:spcBef>
                <a:spcPts val="900"/>
              </a:spcBef>
              <a:spcAft>
                <a:spcPts val="0"/>
              </a:spcAft>
              <a:buSzPts val="1400"/>
              <a:buNone/>
            </a:pPr>
            <a:endParaRPr dirty="0">
              <a:latin typeface="Times New Roman"/>
              <a:ea typeface="Times New Roman"/>
              <a:cs typeface="Times New Roman"/>
              <a:sym typeface="Times New Roman"/>
            </a:endParaRPr>
          </a:p>
          <a:p>
            <a:pPr marL="182880" lvl="0" indent="-93978" algn="just" rtl="0">
              <a:lnSpc>
                <a:spcPct val="120000"/>
              </a:lnSpc>
              <a:spcBef>
                <a:spcPts val="900"/>
              </a:spcBef>
              <a:spcAft>
                <a:spcPts val="0"/>
              </a:spcAft>
              <a:buSzPts val="1400"/>
              <a:buFont typeface="Arial"/>
              <a:buNone/>
            </a:pPr>
            <a:endParaRPr b="1" dirty="0">
              <a:latin typeface="Times New Roman"/>
              <a:ea typeface="Times New Roman"/>
              <a:cs typeface="Times New Roman"/>
              <a:sym typeface="Times New Roman"/>
            </a:endParaRPr>
          </a:p>
          <a:p>
            <a:pPr marL="182880" lvl="0" indent="-93978" algn="just" rtl="0">
              <a:lnSpc>
                <a:spcPct val="120000"/>
              </a:lnSpc>
              <a:spcBef>
                <a:spcPts val="900"/>
              </a:spcBef>
              <a:spcAft>
                <a:spcPts val="0"/>
              </a:spcAft>
              <a:buSzPts val="1400"/>
              <a:buFont typeface="Arial"/>
              <a:buNone/>
            </a:pPr>
            <a:endParaRPr b="1" dirty="0">
              <a:latin typeface="Times New Roman"/>
              <a:ea typeface="Times New Roman"/>
              <a:cs typeface="Times New Roman"/>
              <a:sym typeface="Times New Roman"/>
            </a:endParaRPr>
          </a:p>
          <a:p>
            <a:pPr marL="0" lvl="0" indent="0" algn="just" rtl="0">
              <a:lnSpc>
                <a:spcPct val="100000"/>
              </a:lnSpc>
              <a:spcBef>
                <a:spcPts val="0"/>
              </a:spcBef>
              <a:spcAft>
                <a:spcPts val="0"/>
              </a:spcAft>
              <a:buSzPts val="1400"/>
              <a:buNone/>
            </a:pPr>
            <a:endParaRPr b="1" u="sng" dirty="0">
              <a:latin typeface="Times New Roman"/>
              <a:ea typeface="Times New Roman"/>
              <a:cs typeface="Times New Roman"/>
              <a:sym typeface="Times New Roman"/>
            </a:endParaRPr>
          </a:p>
        </p:txBody>
      </p:sp>
      <p:pic>
        <p:nvPicPr>
          <p:cNvPr id="193" name="Google Shape;193;p21" descr="A picture containing drawing, plate&#10;&#10;Description generated with very high confidence"/>
          <p:cNvPicPr preferRelativeResize="0"/>
          <p:nvPr/>
        </p:nvPicPr>
        <p:blipFill rotWithShape="1">
          <a:blip r:embed="rId3">
            <a:alphaModFix/>
          </a:blip>
          <a:srcRect/>
          <a:stretch/>
        </p:blipFill>
        <p:spPr>
          <a:xfrm>
            <a:off x="7970806" y="5538342"/>
            <a:ext cx="3880970" cy="97400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8"/>
        <p:cNvGrpSpPr/>
        <p:nvPr/>
      </p:nvGrpSpPr>
      <p:grpSpPr>
        <a:xfrm>
          <a:off x="0" y="0"/>
          <a:ext cx="0" cy="0"/>
          <a:chOff x="0" y="0"/>
          <a:chExt cx="0" cy="0"/>
        </a:xfrm>
      </p:grpSpPr>
      <p:sp>
        <p:nvSpPr>
          <p:cNvPr id="199" name="Google Shape;199;p22"/>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00" name="Google Shape;200;p22"/>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22"/>
          <p:cNvSpPr txBox="1">
            <a:spLocks noGrp="1"/>
          </p:cNvSpPr>
          <p:nvPr>
            <p:ph type="body" idx="1"/>
          </p:nvPr>
        </p:nvSpPr>
        <p:spPr>
          <a:xfrm>
            <a:off x="402307" y="361496"/>
            <a:ext cx="11338617" cy="6063655"/>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400"/>
              <a:buNone/>
            </a:pPr>
            <a:r>
              <a:rPr lang="en-US" b="1" u="sng">
                <a:latin typeface="Times New Roman"/>
                <a:ea typeface="Times New Roman"/>
                <a:cs typeface="Times New Roman"/>
                <a:sym typeface="Times New Roman"/>
              </a:rPr>
              <a:t>Eligibility Criteria:</a:t>
            </a:r>
            <a:endParaRPr>
              <a:latin typeface="Times New Roman"/>
              <a:ea typeface="Times New Roman"/>
              <a:cs typeface="Times New Roman"/>
              <a:sym typeface="Times New Roman"/>
            </a:endParaRPr>
          </a:p>
          <a:p>
            <a:pPr marL="285750" lvl="0" indent="-285750" algn="just" rtl="0">
              <a:lnSpc>
                <a:spcPct val="150000"/>
              </a:lnSpc>
              <a:spcBef>
                <a:spcPts val="900"/>
              </a:spcBef>
              <a:spcAft>
                <a:spcPts val="0"/>
              </a:spcAft>
              <a:buSzPts val="1400"/>
              <a:buFont typeface="Arial"/>
              <a:buChar char="•"/>
            </a:pPr>
            <a:r>
              <a:rPr lang="en-US">
                <a:latin typeface="Times New Roman"/>
                <a:ea typeface="Times New Roman"/>
                <a:cs typeface="Times New Roman"/>
                <a:sym typeface="Times New Roman"/>
              </a:rPr>
              <a:t>Following are eligible:</a:t>
            </a:r>
            <a:endParaRPr>
              <a:latin typeface="Times New Roman"/>
              <a:ea typeface="Times New Roman"/>
              <a:cs typeface="Times New Roman"/>
              <a:sym typeface="Times New Roman"/>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A small business with not more than 500 employees; </a:t>
            </a:r>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Individuals who operates under a sole proprietorship; </a:t>
            </a:r>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An independent contractor; and</a:t>
            </a:r>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Self-employed individuals.</a:t>
            </a:r>
            <a:endParaRPr/>
          </a:p>
          <a:p>
            <a:pPr marL="285750" lvl="0" indent="-285750" algn="just"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Borrower must be in operation on </a:t>
            </a:r>
            <a:r>
              <a:rPr lang="en-US" b="1">
                <a:latin typeface="Times New Roman"/>
                <a:ea typeface="Times New Roman"/>
                <a:cs typeface="Times New Roman"/>
                <a:sym typeface="Times New Roman"/>
              </a:rPr>
              <a:t>February 15, 2020</a:t>
            </a:r>
            <a:r>
              <a:rPr lang="en-US">
                <a:latin typeface="Times New Roman"/>
                <a:ea typeface="Times New Roman"/>
                <a:cs typeface="Times New Roman"/>
                <a:sym typeface="Times New Roman"/>
              </a:rPr>
              <a:t>.</a:t>
            </a:r>
            <a:endParaRPr/>
          </a:p>
          <a:p>
            <a:pPr marL="285750" lvl="0" indent="-285750" algn="just"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All eligible borrowers are subject to SBA Affiliation rules, </a:t>
            </a:r>
            <a:r>
              <a:rPr lang="en-US" b="1" i="1">
                <a:latin typeface="Times New Roman"/>
                <a:ea typeface="Times New Roman"/>
                <a:cs typeface="Times New Roman"/>
                <a:sym typeface="Times New Roman"/>
              </a:rPr>
              <a:t>except</a:t>
            </a:r>
            <a:r>
              <a:rPr lang="en-US">
                <a:latin typeface="Times New Roman"/>
                <a:ea typeface="Times New Roman"/>
                <a:cs typeface="Times New Roman"/>
                <a:sym typeface="Times New Roman"/>
              </a:rPr>
              <a:t>:</a:t>
            </a:r>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a small business concern with not more than 500 employees with a NAICS code beginning with 72;</a:t>
            </a:r>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a franchise; and</a:t>
            </a:r>
            <a:endParaRPr/>
          </a:p>
          <a:p>
            <a:pPr marL="560070" lvl="1" indent="-182878" algn="just" rtl="0">
              <a:lnSpc>
                <a:spcPct val="15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any business concern that receives financial assistance from the Small Business Investment Company (SBIC).</a:t>
            </a:r>
            <a:endParaRPr sz="1400">
              <a:latin typeface="Times New Roman"/>
              <a:ea typeface="Times New Roman"/>
              <a:cs typeface="Times New Roman"/>
              <a:sym typeface="Times New Roman"/>
            </a:endParaRPr>
          </a:p>
          <a:p>
            <a:pPr marL="182880" lvl="0" indent="-182880" algn="just" rtl="0">
              <a:lnSpc>
                <a:spcPct val="150000"/>
              </a:lnSpc>
              <a:spcBef>
                <a:spcPts val="900"/>
              </a:spcBef>
              <a:spcAft>
                <a:spcPts val="0"/>
              </a:spcAft>
              <a:buSzPts val="1400"/>
              <a:buNone/>
            </a:pPr>
            <a:r>
              <a:rPr lang="en-US" b="1" u="sng">
                <a:latin typeface="Times New Roman"/>
                <a:ea typeface="Times New Roman"/>
                <a:cs typeface="Times New Roman"/>
                <a:sym typeface="Times New Roman"/>
              </a:rPr>
              <a:t>Type of Loan and Guarantee Requirements:</a:t>
            </a:r>
            <a:endParaRPr>
              <a:latin typeface="Times New Roman"/>
              <a:ea typeface="Times New Roman"/>
              <a:cs typeface="Times New Roman"/>
              <a:sym typeface="Times New Roman"/>
            </a:endParaRPr>
          </a:p>
          <a:p>
            <a:pPr marL="0" lvl="0" indent="0" algn="just" rtl="0">
              <a:lnSpc>
                <a:spcPct val="150000"/>
              </a:lnSpc>
              <a:spcBef>
                <a:spcPts val="900"/>
              </a:spcBef>
              <a:spcAft>
                <a:spcPts val="0"/>
              </a:spcAft>
              <a:buSzPts val="1400"/>
              <a:buNone/>
            </a:pPr>
            <a:r>
              <a:rPr lang="en-US">
                <a:latin typeface="Times New Roman"/>
                <a:ea typeface="Times New Roman"/>
                <a:cs typeface="Times New Roman"/>
                <a:sym typeface="Times New Roman"/>
              </a:rPr>
              <a:t>Non-recourse loan, except to the extent that loan proceeds are used for a non-allowable purpose. No personal guarantee required. </a:t>
            </a:r>
            <a:endParaRPr/>
          </a:p>
          <a:p>
            <a:pPr marL="0" lvl="0" indent="0" algn="just" rtl="0">
              <a:lnSpc>
                <a:spcPct val="150000"/>
              </a:lnSpc>
              <a:spcBef>
                <a:spcPts val="900"/>
              </a:spcBef>
              <a:spcAft>
                <a:spcPts val="0"/>
              </a:spcAft>
              <a:buSzPts val="1400"/>
              <a:buNone/>
            </a:pPr>
            <a:r>
              <a:rPr lang="en-US" b="1" u="sng">
                <a:latin typeface="Times New Roman"/>
                <a:ea typeface="Times New Roman"/>
                <a:cs typeface="Times New Roman"/>
                <a:sym typeface="Times New Roman"/>
              </a:rPr>
              <a:t>Term of Loan:</a:t>
            </a:r>
            <a:endParaRPr/>
          </a:p>
          <a:p>
            <a:pPr marL="0" lvl="0" indent="0" algn="just" rtl="0">
              <a:lnSpc>
                <a:spcPct val="150000"/>
              </a:lnSpc>
              <a:spcBef>
                <a:spcPts val="900"/>
              </a:spcBef>
              <a:spcAft>
                <a:spcPts val="0"/>
              </a:spcAft>
              <a:buSzPts val="1400"/>
              <a:buNone/>
            </a:pPr>
            <a:r>
              <a:rPr lang="en-US">
                <a:latin typeface="Times New Roman"/>
                <a:ea typeface="Times New Roman"/>
                <a:cs typeface="Times New Roman"/>
                <a:sym typeface="Times New Roman"/>
              </a:rPr>
              <a:t>For any amounts not forgiven, the maximum term is 2 years.</a:t>
            </a:r>
            <a:endParaRPr>
              <a:latin typeface="Times New Roman"/>
              <a:ea typeface="Times New Roman"/>
              <a:cs typeface="Times New Roman"/>
              <a:sym typeface="Times New Roman"/>
            </a:endParaRPr>
          </a:p>
          <a:p>
            <a:pPr marL="0" lvl="0" indent="0" algn="just" rtl="0">
              <a:lnSpc>
                <a:spcPct val="150000"/>
              </a:lnSpc>
              <a:spcBef>
                <a:spcPts val="900"/>
              </a:spcBef>
              <a:spcAft>
                <a:spcPts val="0"/>
              </a:spcAft>
              <a:buSzPts val="1400"/>
              <a:buNone/>
            </a:pPr>
            <a:r>
              <a:rPr lang="en-US" b="1" u="sng">
                <a:latin typeface="Times New Roman"/>
                <a:ea typeface="Times New Roman"/>
                <a:cs typeface="Times New Roman"/>
                <a:sym typeface="Times New Roman"/>
              </a:rPr>
              <a:t>Interest Rate:</a:t>
            </a:r>
            <a:endParaRPr/>
          </a:p>
          <a:p>
            <a:pPr marL="0" lvl="0" indent="0" algn="just" rtl="0">
              <a:lnSpc>
                <a:spcPct val="150000"/>
              </a:lnSpc>
              <a:spcBef>
                <a:spcPts val="900"/>
              </a:spcBef>
              <a:spcAft>
                <a:spcPts val="0"/>
              </a:spcAft>
              <a:buSzPts val="1400"/>
              <a:buNone/>
            </a:pPr>
            <a:r>
              <a:rPr lang="en-US">
                <a:latin typeface="Times New Roman"/>
                <a:ea typeface="Times New Roman"/>
                <a:cs typeface="Times New Roman"/>
                <a:sym typeface="Times New Roman"/>
              </a:rPr>
              <a:t>1% fixed interest rate. </a:t>
            </a:r>
            <a:endParaRPr>
              <a:latin typeface="Times New Roman"/>
              <a:ea typeface="Times New Roman"/>
              <a:cs typeface="Times New Roman"/>
              <a:sym typeface="Times New Roman"/>
            </a:endParaRPr>
          </a:p>
          <a:p>
            <a:pPr marL="0" lvl="0" indent="0" algn="just" rtl="0">
              <a:lnSpc>
                <a:spcPct val="100000"/>
              </a:lnSpc>
              <a:spcBef>
                <a:spcPts val="900"/>
              </a:spcBef>
              <a:spcAft>
                <a:spcPts val="0"/>
              </a:spcAft>
              <a:buSzPts val="1400"/>
              <a:buNone/>
            </a:pPr>
            <a:endParaRPr>
              <a:latin typeface="Times New Roman"/>
              <a:ea typeface="Times New Roman"/>
              <a:cs typeface="Times New Roman"/>
              <a:sym typeface="Times New Roman"/>
            </a:endParaRPr>
          </a:p>
        </p:txBody>
      </p:sp>
      <p:pic>
        <p:nvPicPr>
          <p:cNvPr id="202" name="Google Shape;202;p22" descr="A picture containing drawing, plate&#10;&#10;Description generated with very high confidence"/>
          <p:cNvPicPr preferRelativeResize="0"/>
          <p:nvPr/>
        </p:nvPicPr>
        <p:blipFill rotWithShape="1">
          <a:blip r:embed="rId3">
            <a:alphaModFix/>
          </a:blip>
          <a:srcRect/>
          <a:stretch/>
        </p:blipFill>
        <p:spPr>
          <a:xfrm>
            <a:off x="7944069" y="5565079"/>
            <a:ext cx="3880970" cy="97400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23"/>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08" name="Google Shape;208;p23"/>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23"/>
          <p:cNvSpPr txBox="1">
            <a:spLocks noGrp="1"/>
          </p:cNvSpPr>
          <p:nvPr>
            <p:ph type="body" idx="1"/>
          </p:nvPr>
        </p:nvSpPr>
        <p:spPr>
          <a:xfrm>
            <a:off x="402307" y="361496"/>
            <a:ext cx="11338617" cy="6063655"/>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400"/>
              <a:buNone/>
            </a:pPr>
            <a:r>
              <a:rPr lang="en-US" b="1" u="sng">
                <a:latin typeface="Times New Roman"/>
                <a:ea typeface="Times New Roman"/>
                <a:cs typeface="Times New Roman"/>
                <a:sym typeface="Times New Roman"/>
              </a:rPr>
              <a:t>Collateral Requirements:</a:t>
            </a:r>
            <a:endParaRPr b="1" u="sng">
              <a:latin typeface="Times New Roman"/>
              <a:ea typeface="Times New Roman"/>
              <a:cs typeface="Times New Roman"/>
              <a:sym typeface="Times New Roman"/>
            </a:endParaRPr>
          </a:p>
          <a:p>
            <a:pPr marL="0" lvl="0" indent="0" algn="l" rtl="0">
              <a:lnSpc>
                <a:spcPct val="150000"/>
              </a:lnSpc>
              <a:spcBef>
                <a:spcPts val="900"/>
              </a:spcBef>
              <a:spcAft>
                <a:spcPts val="0"/>
              </a:spcAft>
              <a:buSzPts val="1400"/>
              <a:buNone/>
            </a:pPr>
            <a:r>
              <a:rPr lang="en-US">
                <a:latin typeface="Times New Roman"/>
                <a:ea typeface="Times New Roman"/>
                <a:cs typeface="Times New Roman"/>
                <a:sym typeface="Times New Roman"/>
              </a:rPr>
              <a:t>No Collateral Required</a:t>
            </a:r>
            <a:endParaRPr/>
          </a:p>
          <a:p>
            <a:pPr marL="0" lvl="0" indent="0" algn="l" rtl="0">
              <a:lnSpc>
                <a:spcPct val="150000"/>
              </a:lnSpc>
              <a:spcBef>
                <a:spcPts val="900"/>
              </a:spcBef>
              <a:spcAft>
                <a:spcPts val="0"/>
              </a:spcAft>
              <a:buSzPts val="1400"/>
              <a:buNone/>
            </a:pPr>
            <a:r>
              <a:rPr lang="en-US" b="1" u="sng">
                <a:latin typeface="Times New Roman"/>
                <a:ea typeface="Times New Roman"/>
                <a:cs typeface="Times New Roman"/>
                <a:sym typeface="Times New Roman"/>
              </a:rPr>
              <a:t>Allowable Uses of Loan Proceeds:</a:t>
            </a:r>
            <a:endParaRPr b="1" u="sng">
              <a:latin typeface="Times New Roman"/>
              <a:ea typeface="Times New Roman"/>
              <a:cs typeface="Times New Roman"/>
              <a:sym typeface="Times New Roman"/>
            </a:endParaRPr>
          </a:p>
          <a:p>
            <a:pPr marL="285750" lvl="0" indent="-285750" algn="l"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Payroll costs</a:t>
            </a:r>
            <a:endParaRPr/>
          </a:p>
          <a:p>
            <a:pPr marL="285750" lvl="0" indent="-285750" algn="l"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Health care benefits </a:t>
            </a:r>
            <a:endParaRPr>
              <a:latin typeface="Times New Roman"/>
              <a:ea typeface="Times New Roman"/>
              <a:cs typeface="Times New Roman"/>
              <a:sym typeface="Times New Roman"/>
            </a:endParaRPr>
          </a:p>
          <a:p>
            <a:pPr marL="285750" lvl="0" indent="-285750" algn="l"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Mortgage </a:t>
            </a:r>
            <a:endParaRPr/>
          </a:p>
          <a:p>
            <a:pPr marL="285750" lvl="0" indent="-285750" algn="l"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Rent </a:t>
            </a:r>
            <a:endParaRPr>
              <a:latin typeface="Times New Roman"/>
              <a:ea typeface="Times New Roman"/>
              <a:cs typeface="Times New Roman"/>
              <a:sym typeface="Times New Roman"/>
            </a:endParaRPr>
          </a:p>
          <a:p>
            <a:pPr marL="285750" lvl="0" indent="-285750" algn="l"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Utility payments</a:t>
            </a:r>
            <a:endParaRPr/>
          </a:p>
          <a:p>
            <a:pPr marL="285750" lvl="0" indent="-285750" algn="l"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Interest on other debt obligations incurred before Feb. 15, 2020.</a:t>
            </a:r>
            <a:endParaRPr>
              <a:latin typeface="Times New Roman"/>
              <a:ea typeface="Times New Roman"/>
              <a:cs typeface="Times New Roman"/>
              <a:sym typeface="Times New Roman"/>
            </a:endParaRPr>
          </a:p>
          <a:p>
            <a:pPr marL="0" lvl="0" indent="0" algn="l" rtl="0">
              <a:lnSpc>
                <a:spcPct val="150000"/>
              </a:lnSpc>
              <a:spcBef>
                <a:spcPts val="900"/>
              </a:spcBef>
              <a:spcAft>
                <a:spcPts val="0"/>
              </a:spcAft>
              <a:buSzPts val="1400"/>
              <a:buNone/>
            </a:pPr>
            <a:r>
              <a:rPr lang="en-US" b="1" u="sng">
                <a:latin typeface="Times New Roman"/>
                <a:ea typeface="Times New Roman"/>
                <a:cs typeface="Times New Roman"/>
                <a:sym typeface="Times New Roman"/>
              </a:rPr>
              <a:t>Waivers and Amendments:</a:t>
            </a:r>
            <a:endParaRPr b="1" u="sng">
              <a:latin typeface="Times New Roman"/>
              <a:ea typeface="Times New Roman"/>
              <a:cs typeface="Times New Roman"/>
              <a:sym typeface="Times New Roman"/>
            </a:endParaRPr>
          </a:p>
          <a:p>
            <a:pPr marL="285750" lvl="0" indent="-285750" algn="just"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No “no credit elsewhere” test.</a:t>
            </a:r>
            <a:endParaRPr>
              <a:latin typeface="Times New Roman"/>
              <a:ea typeface="Times New Roman"/>
              <a:cs typeface="Times New Roman"/>
              <a:sym typeface="Times New Roman"/>
            </a:endParaRPr>
          </a:p>
          <a:p>
            <a:pPr marL="285750" lvl="0" indent="-285750" algn="just"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No loan fees.</a:t>
            </a:r>
            <a:endParaRPr/>
          </a:p>
          <a:p>
            <a:pPr marL="285750" lvl="0" indent="-285750" algn="just"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No prepayment fees/penalties</a:t>
            </a:r>
            <a:endParaRPr/>
          </a:p>
          <a:p>
            <a:pPr marL="285750" lvl="0" indent="-285750" algn="just" rtl="0">
              <a:lnSpc>
                <a:spcPct val="100000"/>
              </a:lnSpc>
              <a:spcBef>
                <a:spcPts val="900"/>
              </a:spcBef>
              <a:spcAft>
                <a:spcPts val="0"/>
              </a:spcAft>
              <a:buSzPts val="1400"/>
              <a:buFont typeface="Arial"/>
              <a:buChar char="•"/>
            </a:pPr>
            <a:r>
              <a:rPr lang="en-US">
                <a:latin typeface="Times New Roman"/>
                <a:ea typeface="Times New Roman"/>
                <a:cs typeface="Times New Roman"/>
                <a:sym typeface="Times New Roman"/>
              </a:rPr>
              <a:t>No personal guarantee.</a:t>
            </a:r>
            <a:endParaRPr>
              <a:latin typeface="Times New Roman"/>
              <a:ea typeface="Times New Roman"/>
              <a:cs typeface="Times New Roman"/>
              <a:sym typeface="Times New Roman"/>
            </a:endParaRPr>
          </a:p>
          <a:p>
            <a:pPr marL="0" lvl="0" indent="0" algn="just" rtl="0">
              <a:lnSpc>
                <a:spcPct val="150000"/>
              </a:lnSpc>
              <a:spcBef>
                <a:spcPts val="900"/>
              </a:spcBef>
              <a:spcAft>
                <a:spcPts val="0"/>
              </a:spcAft>
              <a:buSzPts val="1400"/>
              <a:buNone/>
            </a:pPr>
            <a:r>
              <a:rPr lang="en-US" b="1" u="sng">
                <a:latin typeface="Times New Roman"/>
                <a:ea typeface="Times New Roman"/>
                <a:cs typeface="Times New Roman"/>
                <a:sym typeface="Times New Roman"/>
              </a:rPr>
              <a:t>Payment Deferrals:</a:t>
            </a:r>
            <a:endParaRPr b="1" u="sng">
              <a:latin typeface="Times New Roman"/>
              <a:ea typeface="Times New Roman"/>
              <a:cs typeface="Times New Roman"/>
              <a:sym typeface="Times New Roman"/>
            </a:endParaRPr>
          </a:p>
          <a:p>
            <a:pPr marL="0" lvl="0" indent="13334" algn="just" rtl="0">
              <a:lnSpc>
                <a:spcPct val="100000"/>
              </a:lnSpc>
              <a:spcBef>
                <a:spcPts val="600"/>
              </a:spcBef>
              <a:spcAft>
                <a:spcPts val="0"/>
              </a:spcAft>
              <a:buSzPts val="1100"/>
              <a:buNone/>
            </a:pPr>
            <a:r>
              <a:rPr lang="en-US">
                <a:latin typeface="Times New Roman"/>
                <a:ea typeface="Times New Roman"/>
                <a:cs typeface="Times New Roman"/>
                <a:sym typeface="Times New Roman"/>
              </a:rPr>
              <a:t>Deferral of Principal, Interest and Fees for 6 months; interest will continue to accrue during this </a:t>
            </a:r>
            <a:endParaRPr>
              <a:latin typeface="Times New Roman"/>
              <a:ea typeface="Times New Roman"/>
              <a:cs typeface="Times New Roman"/>
              <a:sym typeface="Times New Roman"/>
            </a:endParaRPr>
          </a:p>
          <a:p>
            <a:pPr marL="0" lvl="0" indent="13334" algn="just" rtl="0">
              <a:lnSpc>
                <a:spcPct val="100000"/>
              </a:lnSpc>
              <a:spcBef>
                <a:spcPts val="600"/>
              </a:spcBef>
              <a:spcAft>
                <a:spcPts val="0"/>
              </a:spcAft>
              <a:buClr>
                <a:schemeClr val="dk1"/>
              </a:buClr>
              <a:buSzPts val="1100"/>
              <a:buFont typeface="Arial"/>
              <a:buNone/>
            </a:pPr>
            <a:r>
              <a:rPr lang="en-US">
                <a:latin typeface="Times New Roman"/>
                <a:ea typeface="Times New Roman"/>
                <a:cs typeface="Times New Roman"/>
                <a:sym typeface="Times New Roman"/>
              </a:rPr>
              <a:t>six-month deferment.</a:t>
            </a:r>
            <a:endParaRPr>
              <a:latin typeface="Times New Roman"/>
              <a:ea typeface="Times New Roman"/>
              <a:cs typeface="Times New Roman"/>
              <a:sym typeface="Times New Roman"/>
            </a:endParaRPr>
          </a:p>
          <a:p>
            <a:pPr marL="0" lvl="0" indent="0" algn="l" rtl="0">
              <a:lnSpc>
                <a:spcPct val="150000"/>
              </a:lnSpc>
              <a:spcBef>
                <a:spcPts val="900"/>
              </a:spcBef>
              <a:spcAft>
                <a:spcPts val="0"/>
              </a:spcAft>
              <a:buSzPts val="1400"/>
              <a:buNone/>
            </a:pPr>
            <a:endParaRPr b="1" u="sng">
              <a:latin typeface="Times New Roman"/>
              <a:ea typeface="Times New Roman"/>
              <a:cs typeface="Times New Roman"/>
              <a:sym typeface="Times New Roman"/>
            </a:endParaRPr>
          </a:p>
        </p:txBody>
      </p:sp>
      <p:pic>
        <p:nvPicPr>
          <p:cNvPr id="210" name="Google Shape;210;p23" descr="A picture containing drawing, plate&#10;&#10;Description generated with very high confidence"/>
          <p:cNvPicPr preferRelativeResize="0"/>
          <p:nvPr/>
        </p:nvPicPr>
        <p:blipFill rotWithShape="1">
          <a:blip r:embed="rId3">
            <a:alphaModFix/>
          </a:blip>
          <a:srcRect/>
          <a:stretch/>
        </p:blipFill>
        <p:spPr>
          <a:xfrm>
            <a:off x="7957438" y="5458132"/>
            <a:ext cx="3880970" cy="97400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4"/>
        <p:cNvGrpSpPr/>
        <p:nvPr/>
      </p:nvGrpSpPr>
      <p:grpSpPr>
        <a:xfrm>
          <a:off x="0" y="0"/>
          <a:ext cx="0" cy="0"/>
          <a:chOff x="0" y="0"/>
          <a:chExt cx="0" cy="0"/>
        </a:xfrm>
      </p:grpSpPr>
      <p:sp>
        <p:nvSpPr>
          <p:cNvPr id="215" name="Google Shape;215;p24"/>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16" name="Google Shape;216;p24"/>
          <p:cNvSpPr/>
          <p:nvPr/>
        </p:nvSpPr>
        <p:spPr>
          <a:xfrm>
            <a:off x="210312" y="226665"/>
            <a:ext cx="11722500" cy="638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4"/>
          <p:cNvSpPr txBox="1">
            <a:spLocks noGrp="1"/>
          </p:cNvSpPr>
          <p:nvPr>
            <p:ph type="body" idx="1"/>
          </p:nvPr>
        </p:nvSpPr>
        <p:spPr>
          <a:xfrm>
            <a:off x="402300" y="226675"/>
            <a:ext cx="11338500" cy="63825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400"/>
              <a:buNone/>
            </a:pPr>
            <a:r>
              <a:rPr lang="en-US" b="1" u="sng">
                <a:latin typeface="Times New Roman"/>
                <a:ea typeface="Times New Roman"/>
                <a:cs typeface="Times New Roman"/>
                <a:sym typeface="Times New Roman"/>
              </a:rPr>
              <a:t>Loan Forgiveness:</a:t>
            </a:r>
            <a:endParaRPr b="1" u="sng">
              <a:latin typeface="Times New Roman"/>
              <a:ea typeface="Times New Roman"/>
              <a:cs typeface="Times New Roman"/>
              <a:sym typeface="Times New Roman"/>
            </a:endParaRPr>
          </a:p>
          <a:p>
            <a:pPr marL="285750" lvl="0" indent="-28575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The following payments (“C</a:t>
            </a:r>
            <a:r>
              <a:rPr lang="en-US" u="sng">
                <a:latin typeface="Times New Roman"/>
                <a:ea typeface="Times New Roman"/>
                <a:cs typeface="Times New Roman"/>
                <a:sym typeface="Times New Roman"/>
              </a:rPr>
              <a:t>overed Expenses</a:t>
            </a:r>
            <a:r>
              <a:rPr lang="en-US">
                <a:latin typeface="Times New Roman"/>
                <a:ea typeface="Times New Roman"/>
                <a:cs typeface="Times New Roman"/>
                <a:sym typeface="Times New Roman"/>
              </a:rPr>
              <a:t>”) made during the </a:t>
            </a:r>
            <a:r>
              <a:rPr lang="en-US" b="1" i="1">
                <a:latin typeface="Times New Roman"/>
                <a:ea typeface="Times New Roman"/>
                <a:cs typeface="Times New Roman"/>
                <a:sym typeface="Times New Roman"/>
              </a:rPr>
              <a:t>8-weeks</a:t>
            </a:r>
            <a:r>
              <a:rPr lang="en-US">
                <a:latin typeface="Times New Roman"/>
                <a:ea typeface="Times New Roman"/>
                <a:cs typeface="Times New Roman"/>
                <a:sym typeface="Times New Roman"/>
              </a:rPr>
              <a:t> from date of PPL, will be forgiven:</a:t>
            </a:r>
            <a:endParaRPr>
              <a:latin typeface="Times New Roman"/>
              <a:ea typeface="Times New Roman"/>
              <a:cs typeface="Times New Roman"/>
              <a:sym typeface="Times New Roman"/>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Payroll costs;</a:t>
            </a:r>
            <a:endParaRPr sz="1400">
              <a:latin typeface="Times New Roman"/>
              <a:ea typeface="Times New Roman"/>
              <a:cs typeface="Times New Roman"/>
              <a:sym typeface="Times New Roman"/>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Mortgage interest if mortgage on real/personal property incurred before Feb. 15, 2020</a:t>
            </a:r>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Rents on leases in force before Feb. 15, 2020; and</a:t>
            </a:r>
            <a:endParaRPr/>
          </a:p>
          <a:p>
            <a:pPr marL="560070" lvl="1" indent="-182878" algn="just" rtl="0">
              <a:lnSpc>
                <a:spcPct val="100000"/>
              </a:lnSpc>
              <a:spcBef>
                <a:spcPts val="500"/>
              </a:spcBef>
              <a:spcAft>
                <a:spcPts val="0"/>
              </a:spcAft>
              <a:buSzPts val="1400"/>
              <a:buFont typeface="Noto Sans Symbols"/>
              <a:buChar char="✔"/>
            </a:pPr>
            <a:r>
              <a:rPr lang="en-US" sz="1400">
                <a:latin typeface="Times New Roman"/>
                <a:ea typeface="Times New Roman"/>
                <a:cs typeface="Times New Roman"/>
                <a:sym typeface="Times New Roman"/>
              </a:rPr>
              <a:t>Utility payments for which service began before Feb. 15, 2020.</a:t>
            </a:r>
            <a:endParaRPr sz="1400">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PPL can be forgiven up to </a:t>
            </a:r>
            <a:r>
              <a:rPr lang="en-US" b="1" i="1">
                <a:latin typeface="Times New Roman"/>
                <a:ea typeface="Times New Roman"/>
                <a:cs typeface="Times New Roman"/>
                <a:sym typeface="Times New Roman"/>
              </a:rPr>
              <a:t>100%</a:t>
            </a:r>
            <a:r>
              <a:rPr lang="en-US">
                <a:latin typeface="Times New Roman"/>
                <a:ea typeface="Times New Roman"/>
                <a:cs typeface="Times New Roman"/>
                <a:sym typeface="Times New Roman"/>
              </a:rPr>
              <a:t> of the Covered Expenses incurred during the 8-week period, but not more than 25% of the forgiven amount may be for non-payroll costs.</a:t>
            </a:r>
            <a:endParaRPr>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The 8-week period from the date of PPL is the covered period for loan forgiveness.</a:t>
            </a:r>
            <a:endParaRPr/>
          </a:p>
          <a:p>
            <a:pPr marL="182880" lvl="0" indent="-18288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Borrower must certify that documents are true and correct and forgiveness amount is used for Covid-19 related payments.</a:t>
            </a:r>
            <a:endParaRPr>
              <a:latin typeface="Times New Roman"/>
              <a:ea typeface="Times New Roman"/>
              <a:cs typeface="Times New Roman"/>
              <a:sym typeface="Times New Roman"/>
            </a:endParaRPr>
          </a:p>
          <a:p>
            <a:pPr marL="0" lvl="0" indent="0" algn="l" rtl="0">
              <a:lnSpc>
                <a:spcPct val="150000"/>
              </a:lnSpc>
              <a:spcBef>
                <a:spcPts val="900"/>
              </a:spcBef>
              <a:spcAft>
                <a:spcPts val="0"/>
              </a:spcAft>
              <a:buSzPts val="1400"/>
              <a:buNone/>
            </a:pPr>
            <a:r>
              <a:rPr lang="en-US" b="1" u="sng">
                <a:latin typeface="Times New Roman"/>
                <a:ea typeface="Times New Roman"/>
                <a:cs typeface="Times New Roman"/>
                <a:sym typeface="Times New Roman"/>
              </a:rPr>
              <a:t>Borrower Certifications:</a:t>
            </a:r>
            <a:endParaRPr b="1" u="sng">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None/>
            </a:pPr>
            <a:r>
              <a:rPr lang="en-US">
                <a:latin typeface="Times New Roman"/>
                <a:ea typeface="Times New Roman"/>
                <a:cs typeface="Times New Roman"/>
                <a:sym typeface="Times New Roman"/>
              </a:rPr>
              <a:t>Borrower must certify that: </a:t>
            </a:r>
            <a:endParaRPr>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current economic times make the loan request necessary to support ongoing operations, that documents are true and correct and forgiveness amount is used for Covid-19 related payments.</a:t>
            </a:r>
            <a:endParaRPr>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funds will be used to keep workers employed and make payroll, mortgage payments, lease payments and utility payments;</a:t>
            </a:r>
            <a:endParaRPr/>
          </a:p>
          <a:p>
            <a:pPr marL="182880" lvl="0" indent="-18288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borrower does not already have an application pending for loan under PPL for same purpose and duplicative of amounts applied for or received under a covered loan; and</a:t>
            </a:r>
            <a:endParaRPr/>
          </a:p>
          <a:p>
            <a:pPr marL="182880" lvl="0" indent="-182880" algn="just" rtl="0">
              <a:lnSpc>
                <a:spcPct val="120000"/>
              </a:lnSpc>
              <a:spcBef>
                <a:spcPts val="900"/>
              </a:spcBef>
              <a:spcAft>
                <a:spcPts val="0"/>
              </a:spcAft>
              <a:buSzPts val="1400"/>
              <a:buFont typeface="Arial"/>
              <a:buChar char="•"/>
            </a:pPr>
            <a:r>
              <a:rPr lang="en-US">
                <a:latin typeface="Times New Roman"/>
                <a:ea typeface="Times New Roman"/>
                <a:cs typeface="Times New Roman"/>
                <a:sym typeface="Times New Roman"/>
              </a:rPr>
              <a:t>during the period beginning on Feb. 15, 2020 and ending on Dec. 31, 2020, that</a:t>
            </a:r>
            <a:endParaRPr>
              <a:latin typeface="Times New Roman"/>
              <a:ea typeface="Times New Roman"/>
              <a:cs typeface="Times New Roman"/>
              <a:sym typeface="Times New Roman"/>
            </a:endParaRPr>
          </a:p>
          <a:p>
            <a:pPr marL="0" lvl="0" indent="0" algn="just" rtl="0">
              <a:lnSpc>
                <a:spcPct val="120000"/>
              </a:lnSpc>
              <a:spcBef>
                <a:spcPts val="900"/>
              </a:spcBef>
              <a:spcAft>
                <a:spcPts val="0"/>
              </a:spcAft>
              <a:buSzPts val="1400"/>
              <a:buNone/>
            </a:pPr>
            <a:r>
              <a:rPr lang="en-US">
                <a:latin typeface="Times New Roman"/>
                <a:ea typeface="Times New Roman"/>
                <a:cs typeface="Times New Roman"/>
                <a:sym typeface="Times New Roman"/>
              </a:rPr>
              <a:t> the eligible borrower has not received amounts under PPL for the same purpose.</a:t>
            </a:r>
            <a:endParaRPr>
              <a:latin typeface="Times New Roman"/>
              <a:ea typeface="Times New Roman"/>
              <a:cs typeface="Times New Roman"/>
              <a:sym typeface="Times New Roman"/>
            </a:endParaRPr>
          </a:p>
          <a:p>
            <a:pPr marL="0" lvl="0" indent="0" algn="l" rtl="0">
              <a:lnSpc>
                <a:spcPct val="150000"/>
              </a:lnSpc>
              <a:spcBef>
                <a:spcPts val="900"/>
              </a:spcBef>
              <a:spcAft>
                <a:spcPts val="0"/>
              </a:spcAft>
              <a:buSzPts val="1400"/>
              <a:buNone/>
            </a:pPr>
            <a:endParaRPr b="1" u="sng">
              <a:latin typeface="Times New Roman"/>
              <a:ea typeface="Times New Roman"/>
              <a:cs typeface="Times New Roman"/>
              <a:sym typeface="Times New Roman"/>
            </a:endParaRPr>
          </a:p>
        </p:txBody>
      </p:sp>
      <p:pic>
        <p:nvPicPr>
          <p:cNvPr id="218" name="Google Shape;218;p24" descr="A picture containing drawing, plate&#10;&#10;Description generated with very high confidence"/>
          <p:cNvPicPr preferRelativeResize="0"/>
          <p:nvPr/>
        </p:nvPicPr>
        <p:blipFill rotWithShape="1">
          <a:blip r:embed="rId3">
            <a:alphaModFix/>
          </a:blip>
          <a:srcRect/>
          <a:stretch/>
        </p:blipFill>
        <p:spPr>
          <a:xfrm>
            <a:off x="8051944" y="5635157"/>
            <a:ext cx="3880971" cy="9740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
        <p:cNvGrpSpPr/>
        <p:nvPr/>
      </p:nvGrpSpPr>
      <p:grpSpPr>
        <a:xfrm>
          <a:off x="0" y="0"/>
          <a:ext cx="0" cy="0"/>
          <a:chOff x="0" y="0"/>
          <a:chExt cx="0" cy="0"/>
        </a:xfrm>
      </p:grpSpPr>
      <p:sp>
        <p:nvSpPr>
          <p:cNvPr id="223" name="Google Shape;223;p25"/>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24" name="Google Shape;224;p25"/>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25"/>
          <p:cNvSpPr txBox="1">
            <a:spLocks noGrp="1"/>
          </p:cNvSpPr>
          <p:nvPr>
            <p:ph type="body" idx="1"/>
          </p:nvPr>
        </p:nvSpPr>
        <p:spPr>
          <a:xfrm>
            <a:off x="402300" y="517250"/>
            <a:ext cx="10901100" cy="50760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400"/>
              <a:buNone/>
            </a:pPr>
            <a:r>
              <a:rPr lang="en-US" sz="1600" b="1" u="sng">
                <a:latin typeface="Times New Roman"/>
                <a:ea typeface="Times New Roman"/>
                <a:cs typeface="Times New Roman"/>
                <a:sym typeface="Times New Roman"/>
              </a:rPr>
              <a:t>Supporting Documents: </a:t>
            </a:r>
            <a:endParaRPr sz="1600" b="1" u="sng">
              <a:latin typeface="Times New Roman"/>
              <a:ea typeface="Times New Roman"/>
              <a:cs typeface="Times New Roman"/>
              <a:sym typeface="Times New Roman"/>
            </a:endParaRPr>
          </a:p>
          <a:p>
            <a:pPr marL="158115" lvl="0" indent="-158115" algn="just" rtl="0">
              <a:lnSpc>
                <a:spcPct val="100000"/>
              </a:lnSpc>
              <a:spcBef>
                <a:spcPts val="600"/>
              </a:spcBef>
              <a:spcAft>
                <a:spcPts val="0"/>
              </a:spcAft>
              <a:buClr>
                <a:schemeClr val="dk1"/>
              </a:buClr>
              <a:buSzPts val="1600"/>
              <a:buFont typeface="Noto Sans Symbols"/>
              <a:buChar char="●"/>
            </a:pPr>
            <a:r>
              <a:rPr lang="en-US" sz="1600">
                <a:latin typeface="Times New Roman"/>
                <a:ea typeface="Times New Roman"/>
                <a:cs typeface="Times New Roman"/>
                <a:sym typeface="Times New Roman"/>
              </a:rPr>
              <a:t>Payroll processor records, payroll tax filings, or Form 1099-MISC, </a:t>
            </a:r>
            <a:r>
              <a:rPr lang="en-US" sz="1600">
                <a:highlight>
                  <a:srgbClr val="FFFFFF"/>
                </a:highlight>
                <a:latin typeface="Times New Roman"/>
                <a:ea typeface="Times New Roman"/>
                <a:cs typeface="Times New Roman"/>
                <a:sym typeface="Times New Roman"/>
              </a:rPr>
              <a:t>IRS Form 940 for the year ended 12/31/19, and Articles of Incorporation (comparable documents) of the borrower. </a:t>
            </a:r>
            <a:endParaRPr sz="1600">
              <a:latin typeface="Times New Roman"/>
              <a:ea typeface="Times New Roman"/>
              <a:cs typeface="Times New Roman"/>
              <a:sym typeface="Times New Roman"/>
            </a:endParaRPr>
          </a:p>
          <a:p>
            <a:pPr marL="158115" lvl="0" indent="-158115" algn="just" rtl="0">
              <a:lnSpc>
                <a:spcPct val="100000"/>
              </a:lnSpc>
              <a:spcBef>
                <a:spcPts val="0"/>
              </a:spcBef>
              <a:spcAft>
                <a:spcPts val="0"/>
              </a:spcAft>
              <a:buClr>
                <a:schemeClr val="dk1"/>
              </a:buClr>
              <a:buSzPts val="1100"/>
              <a:buFont typeface="Arial"/>
              <a:buNone/>
            </a:pPr>
            <a:endParaRPr sz="1600">
              <a:latin typeface="Times New Roman"/>
              <a:ea typeface="Times New Roman"/>
              <a:cs typeface="Times New Roman"/>
              <a:sym typeface="Times New Roman"/>
            </a:endParaRPr>
          </a:p>
          <a:p>
            <a:pPr marL="158115" lvl="0" indent="-158115" algn="just" rtl="0">
              <a:lnSpc>
                <a:spcPct val="100000"/>
              </a:lnSpc>
              <a:spcBef>
                <a:spcPts val="0"/>
              </a:spcBef>
              <a:spcAft>
                <a:spcPts val="0"/>
              </a:spcAft>
              <a:buClr>
                <a:schemeClr val="dk1"/>
              </a:buClr>
              <a:buSzPts val="1600"/>
              <a:buFont typeface="Noto Sans Symbols"/>
              <a:buChar char="●"/>
            </a:pPr>
            <a:r>
              <a:rPr lang="en-US" sz="1600">
                <a:latin typeface="Times New Roman"/>
                <a:ea typeface="Times New Roman"/>
                <a:cs typeface="Times New Roman"/>
                <a:sym typeface="Times New Roman"/>
              </a:rPr>
              <a:t>Most recent federal tax filing. </a:t>
            </a:r>
            <a:endParaRPr sz="1600">
              <a:latin typeface="Times New Roman"/>
              <a:ea typeface="Times New Roman"/>
              <a:cs typeface="Times New Roman"/>
              <a:sym typeface="Times New Roman"/>
            </a:endParaRPr>
          </a:p>
          <a:p>
            <a:pPr marL="457200" lvl="0" indent="-457200" algn="l" rtl="0">
              <a:lnSpc>
                <a:spcPct val="100000"/>
              </a:lnSpc>
              <a:spcBef>
                <a:spcPts val="0"/>
              </a:spcBef>
              <a:spcAft>
                <a:spcPts val="0"/>
              </a:spcAft>
              <a:buClr>
                <a:schemeClr val="dk1"/>
              </a:buClr>
              <a:buSzPts val="1100"/>
              <a:buFont typeface="Arial"/>
              <a:buNone/>
            </a:pPr>
            <a:endParaRPr sz="1600">
              <a:latin typeface="Times New Roman"/>
              <a:ea typeface="Times New Roman"/>
              <a:cs typeface="Times New Roman"/>
              <a:sym typeface="Times New Roman"/>
            </a:endParaRPr>
          </a:p>
          <a:p>
            <a:pPr marL="158115" lvl="0" indent="-158115" algn="just" rtl="0">
              <a:lnSpc>
                <a:spcPct val="100000"/>
              </a:lnSpc>
              <a:spcBef>
                <a:spcPts val="0"/>
              </a:spcBef>
              <a:spcAft>
                <a:spcPts val="0"/>
              </a:spcAft>
              <a:buClr>
                <a:schemeClr val="dk1"/>
              </a:buClr>
              <a:buSzPts val="1600"/>
              <a:buFont typeface="Noto Sans Symbols"/>
              <a:buChar char="●"/>
            </a:pPr>
            <a:r>
              <a:rPr lang="en-US" sz="1600">
                <a:latin typeface="Times New Roman"/>
                <a:ea typeface="Times New Roman"/>
                <a:cs typeface="Times New Roman"/>
                <a:sym typeface="Times New Roman"/>
              </a:rPr>
              <a:t>Personal Financial Form</a:t>
            </a:r>
            <a:endParaRPr sz="1600">
              <a:latin typeface="Times New Roman"/>
              <a:ea typeface="Times New Roman"/>
              <a:cs typeface="Times New Roman"/>
              <a:sym typeface="Times New Roman"/>
            </a:endParaRPr>
          </a:p>
          <a:p>
            <a:pPr marL="0" lvl="0" indent="0" algn="l" rtl="0">
              <a:lnSpc>
                <a:spcPct val="100000"/>
              </a:lnSpc>
              <a:spcBef>
                <a:spcPts val="600"/>
              </a:spcBef>
              <a:spcAft>
                <a:spcPts val="0"/>
              </a:spcAft>
              <a:buClr>
                <a:schemeClr val="dk1"/>
              </a:buClr>
              <a:buSzPts val="1100"/>
              <a:buFont typeface="Arial"/>
              <a:buNone/>
            </a:pPr>
            <a:endParaRPr sz="1600">
              <a:latin typeface="Times New Roman"/>
              <a:ea typeface="Times New Roman"/>
              <a:cs typeface="Times New Roman"/>
              <a:sym typeface="Times New Roman"/>
            </a:endParaRPr>
          </a:p>
          <a:p>
            <a:pPr marL="0" lvl="0" indent="0" algn="l" rtl="0">
              <a:lnSpc>
                <a:spcPct val="150000"/>
              </a:lnSpc>
              <a:spcBef>
                <a:spcPts val="0"/>
              </a:spcBef>
              <a:spcAft>
                <a:spcPts val="0"/>
              </a:spcAft>
              <a:buSzPts val="1400"/>
              <a:buNone/>
            </a:pPr>
            <a:endParaRPr>
              <a:latin typeface="Times New Roman"/>
              <a:ea typeface="Times New Roman"/>
              <a:cs typeface="Times New Roman"/>
              <a:sym typeface="Times New Roman"/>
            </a:endParaRPr>
          </a:p>
          <a:p>
            <a:pPr marL="0" lvl="0" indent="0" algn="l" rtl="0">
              <a:lnSpc>
                <a:spcPct val="150000"/>
              </a:lnSpc>
              <a:spcBef>
                <a:spcPts val="900"/>
              </a:spcBef>
              <a:spcAft>
                <a:spcPts val="0"/>
              </a:spcAft>
              <a:buSzPts val="1400"/>
              <a:buNone/>
            </a:pPr>
            <a:endParaRPr b="1" u="sng">
              <a:latin typeface="Times New Roman"/>
              <a:ea typeface="Times New Roman"/>
              <a:cs typeface="Times New Roman"/>
              <a:sym typeface="Times New Roman"/>
            </a:endParaRPr>
          </a:p>
        </p:txBody>
      </p:sp>
      <p:pic>
        <p:nvPicPr>
          <p:cNvPr id="226" name="Google Shape;226;p25" descr="A picture containing drawing, plate&#10;&#10;Description generated with very high confidence"/>
          <p:cNvPicPr preferRelativeResize="0"/>
          <p:nvPr/>
        </p:nvPicPr>
        <p:blipFill rotWithShape="1">
          <a:blip r:embed="rId3">
            <a:alphaModFix/>
          </a:blip>
          <a:srcRect/>
          <a:stretch/>
        </p:blipFill>
        <p:spPr>
          <a:xfrm>
            <a:off x="8051944" y="5635157"/>
            <a:ext cx="3880971" cy="9740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0"/>
        <p:cNvGrpSpPr/>
        <p:nvPr/>
      </p:nvGrpSpPr>
      <p:grpSpPr>
        <a:xfrm>
          <a:off x="0" y="0"/>
          <a:ext cx="0" cy="0"/>
          <a:chOff x="0" y="0"/>
          <a:chExt cx="0" cy="0"/>
        </a:xfrm>
      </p:grpSpPr>
      <p:sp>
        <p:nvSpPr>
          <p:cNvPr id="231" name="Google Shape;231;p26"/>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32" name="Google Shape;232;p26"/>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26"/>
          <p:cNvSpPr txBox="1">
            <a:spLocks noGrp="1"/>
          </p:cNvSpPr>
          <p:nvPr>
            <p:ph type="body" idx="1"/>
          </p:nvPr>
        </p:nvSpPr>
        <p:spPr>
          <a:xfrm>
            <a:off x="696412" y="361496"/>
            <a:ext cx="10790512" cy="6063655"/>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SzPts val="2000"/>
              <a:buNone/>
            </a:pPr>
            <a:endParaRPr sz="2000" b="1" u="sng">
              <a:latin typeface="Times New Roman"/>
              <a:ea typeface="Times New Roman"/>
              <a:cs typeface="Times New Roman"/>
              <a:sym typeface="Times New Roman"/>
            </a:endParaRPr>
          </a:p>
          <a:p>
            <a:pPr marL="0" lvl="0" indent="0" algn="ctr" rtl="0">
              <a:lnSpc>
                <a:spcPct val="150000"/>
              </a:lnSpc>
              <a:spcBef>
                <a:spcPts val="900"/>
              </a:spcBef>
              <a:spcAft>
                <a:spcPts val="0"/>
              </a:spcAft>
              <a:buSzPts val="2000"/>
              <a:buNone/>
            </a:pPr>
            <a:r>
              <a:rPr lang="en-US" sz="2000" b="1" u="sng">
                <a:latin typeface="Times New Roman"/>
                <a:ea typeface="Times New Roman"/>
                <a:cs typeface="Times New Roman"/>
                <a:sym typeface="Times New Roman"/>
              </a:rPr>
              <a:t>FOREIGN OWNERSHIP OF THE COMPANY</a:t>
            </a:r>
            <a:endParaRPr/>
          </a:p>
          <a:p>
            <a:pPr marL="0" lvl="0" indent="0" algn="just" rtl="0">
              <a:lnSpc>
                <a:spcPct val="150000"/>
              </a:lnSpc>
              <a:spcBef>
                <a:spcPts val="900"/>
              </a:spcBef>
              <a:spcAft>
                <a:spcPts val="0"/>
              </a:spcAft>
              <a:buSzPts val="1600"/>
              <a:buNone/>
            </a:pPr>
            <a:endParaRPr sz="1600" b="1">
              <a:latin typeface="Times New Roman"/>
              <a:ea typeface="Times New Roman"/>
              <a:cs typeface="Times New Roman"/>
              <a:sym typeface="Times New Roman"/>
            </a:endParaRPr>
          </a:p>
          <a:p>
            <a:pPr marL="0" lvl="0" indent="0" algn="just" rtl="0">
              <a:lnSpc>
                <a:spcPct val="150000"/>
              </a:lnSpc>
              <a:spcBef>
                <a:spcPts val="900"/>
              </a:spcBef>
              <a:spcAft>
                <a:spcPts val="0"/>
              </a:spcAft>
              <a:buSzPts val="1600"/>
              <a:buNone/>
            </a:pPr>
            <a:r>
              <a:rPr lang="en-US" sz="1600" b="1">
                <a:latin typeface="Times New Roman"/>
                <a:ea typeface="Times New Roman"/>
                <a:cs typeface="Times New Roman"/>
                <a:sym typeface="Times New Roman"/>
              </a:rPr>
              <a:t>(I) ECONOMY DISASTER INJURY LOAN (EIDL)</a:t>
            </a:r>
            <a:endParaRPr sz="1600" u="sng">
              <a:latin typeface="Times New Roman"/>
              <a:ea typeface="Times New Roman"/>
              <a:cs typeface="Times New Roman"/>
              <a:sym typeface="Times New Roman"/>
            </a:endParaRPr>
          </a:p>
          <a:p>
            <a:pPr marL="0" lvl="0" indent="0" algn="l" rtl="0">
              <a:lnSpc>
                <a:spcPct val="150000"/>
              </a:lnSpc>
              <a:spcBef>
                <a:spcPts val="900"/>
              </a:spcBef>
              <a:spcAft>
                <a:spcPts val="0"/>
              </a:spcAft>
              <a:buSzPts val="1600"/>
              <a:buNone/>
            </a:pPr>
            <a:r>
              <a:rPr lang="en-US" sz="1600">
                <a:latin typeface="Times New Roman"/>
                <a:ea typeface="Times New Roman"/>
                <a:cs typeface="Times New Roman"/>
                <a:sym typeface="Times New Roman"/>
              </a:rPr>
              <a:t>There is no express prohibition or restriction for foreign ownership of the US Company applicant. </a:t>
            </a:r>
            <a:endParaRPr/>
          </a:p>
          <a:p>
            <a:pPr marL="0" lvl="0" indent="0" algn="l" rtl="0">
              <a:lnSpc>
                <a:spcPct val="150000"/>
              </a:lnSpc>
              <a:spcBef>
                <a:spcPts val="900"/>
              </a:spcBef>
              <a:spcAft>
                <a:spcPts val="0"/>
              </a:spcAft>
              <a:buSzPts val="1600"/>
              <a:buNone/>
            </a:pPr>
            <a:r>
              <a:rPr lang="en-US" sz="1600" b="1">
                <a:latin typeface="Times New Roman"/>
                <a:ea typeface="Times New Roman"/>
                <a:cs typeface="Times New Roman"/>
                <a:sym typeface="Times New Roman"/>
              </a:rPr>
              <a:t>(II) PAYCHECK PROTECTION PROGRAM (PPL)</a:t>
            </a:r>
            <a:endParaRPr sz="1600">
              <a:latin typeface="Times New Roman"/>
              <a:ea typeface="Times New Roman"/>
              <a:cs typeface="Times New Roman"/>
              <a:sym typeface="Times New Roman"/>
            </a:endParaRPr>
          </a:p>
          <a:p>
            <a:pPr marL="182880" lvl="0" indent="-182880" algn="just" rtl="0">
              <a:lnSpc>
                <a:spcPct val="120000"/>
              </a:lnSpc>
              <a:spcBef>
                <a:spcPts val="900"/>
              </a:spcBef>
              <a:spcAft>
                <a:spcPts val="0"/>
              </a:spcAft>
              <a:buSzPts val="1600"/>
              <a:buNone/>
            </a:pPr>
            <a:r>
              <a:rPr lang="en-US" sz="1600">
                <a:latin typeface="Times New Roman"/>
                <a:ea typeface="Times New Roman"/>
                <a:cs typeface="Times New Roman"/>
                <a:sym typeface="Times New Roman"/>
              </a:rPr>
              <a:t>There is no express prohibition or restriction for foreign ownership of the US Company applicant in the CARES Act.</a:t>
            </a:r>
            <a:endParaRPr sz="1600">
              <a:latin typeface="Times New Roman"/>
              <a:ea typeface="Times New Roman"/>
              <a:cs typeface="Times New Roman"/>
              <a:sym typeface="Times New Roman"/>
            </a:endParaRPr>
          </a:p>
          <a:p>
            <a:pPr marL="0" lvl="0" indent="0" algn="l" rtl="0">
              <a:lnSpc>
                <a:spcPct val="150000"/>
              </a:lnSpc>
              <a:spcBef>
                <a:spcPts val="900"/>
              </a:spcBef>
              <a:spcAft>
                <a:spcPts val="0"/>
              </a:spcAft>
              <a:buSzPts val="1600"/>
              <a:buNone/>
            </a:pPr>
            <a:endParaRPr sz="1600">
              <a:latin typeface="Times New Roman"/>
              <a:ea typeface="Times New Roman"/>
              <a:cs typeface="Times New Roman"/>
              <a:sym typeface="Times New Roman"/>
            </a:endParaRPr>
          </a:p>
        </p:txBody>
      </p:sp>
      <p:pic>
        <p:nvPicPr>
          <p:cNvPr id="234" name="Google Shape;234;p26" descr="A picture containing drawing, plate&#10;&#10;Description generated with very high confidence"/>
          <p:cNvPicPr preferRelativeResize="0"/>
          <p:nvPr/>
        </p:nvPicPr>
        <p:blipFill rotWithShape="1">
          <a:blip r:embed="rId3">
            <a:alphaModFix/>
          </a:blip>
          <a:srcRect/>
          <a:stretch/>
        </p:blipFill>
        <p:spPr>
          <a:xfrm>
            <a:off x="7903964" y="5565079"/>
            <a:ext cx="3880970" cy="97400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sp>
        <p:nvSpPr>
          <p:cNvPr id="239" name="Google Shape;239;p27"/>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40" name="Google Shape;240;p27"/>
          <p:cNvSpPr/>
          <p:nvPr/>
        </p:nvSpPr>
        <p:spPr>
          <a:xfrm>
            <a:off x="210312" y="226665"/>
            <a:ext cx="11722608" cy="63825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27"/>
          <p:cNvSpPr txBox="1">
            <a:spLocks noGrp="1"/>
          </p:cNvSpPr>
          <p:nvPr>
            <p:ph type="body" idx="1"/>
          </p:nvPr>
        </p:nvSpPr>
        <p:spPr>
          <a:xfrm>
            <a:off x="429044" y="361496"/>
            <a:ext cx="11258406" cy="6063655"/>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SzPts val="1600"/>
              <a:buNone/>
            </a:pPr>
            <a:r>
              <a:rPr lang="en-US" sz="1600" b="1" u="sng">
                <a:latin typeface="Times New Roman"/>
                <a:ea typeface="Times New Roman"/>
                <a:cs typeface="Times New Roman"/>
                <a:sym typeface="Times New Roman"/>
              </a:rPr>
              <a:t>AFFILIATION RULES (APPLICABLE TO BOTH LOANS)</a:t>
            </a:r>
            <a:endParaRPr sz="1600" b="1" u="sng">
              <a:latin typeface="Times New Roman"/>
              <a:ea typeface="Times New Roman"/>
              <a:cs typeface="Times New Roman"/>
              <a:sym typeface="Times New Roman"/>
            </a:endParaRPr>
          </a:p>
          <a:p>
            <a:pPr marL="59689" lvl="0" indent="-59689" algn="just" rtl="0">
              <a:lnSpc>
                <a:spcPct val="115000"/>
              </a:lnSpc>
              <a:spcBef>
                <a:spcPts val="60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Two common ways for an independent company (or individual) to be an “affiliate” of a borrower are (i) the borrower owns 50% or more of its voting stock; or (ii) it controls the borrower.</a:t>
            </a:r>
            <a:endParaRPr>
              <a:latin typeface="Times New Roman"/>
              <a:ea typeface="Times New Roman"/>
              <a:cs typeface="Times New Roman"/>
              <a:sym typeface="Times New Roman"/>
            </a:endParaRPr>
          </a:p>
          <a:p>
            <a:pPr marL="59689" lvl="0" indent="-59689" algn="just" rtl="0">
              <a:lnSpc>
                <a:spcPct val="115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a:p>
            <a:pPr marL="59689" lvl="0" indent="-59689" algn="just" rtl="0">
              <a:lnSpc>
                <a:spcPct val="115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“Control means where a shareholder (independent of other shareholders) has the ability to prevent a quorum or otherwise can block/veto certain day to day activities of a company like securing loans, selling an asset, etc. </a:t>
            </a:r>
            <a:r>
              <a:rPr lang="en-US">
                <a:solidFill>
                  <a:srgbClr val="222222"/>
                </a:solidFill>
                <a:highlight>
                  <a:srgbClr val="FFFFFF"/>
                </a:highlight>
                <a:latin typeface="Times New Roman"/>
                <a:ea typeface="Times New Roman"/>
                <a:cs typeface="Times New Roman"/>
                <a:sym typeface="Times New Roman"/>
              </a:rPr>
              <a:t>An applicant’s Financing Documents (like Stock Purchase Agreements and Investor Rights Agreements) may require the applicant to obtain consent of the major investors/shareholders before applying for EIDL Loan and/or PPL Loan. Control means the possibility of the veto not actual use of the veto.</a:t>
            </a:r>
            <a:endParaRPr>
              <a:latin typeface="Times New Roman"/>
              <a:ea typeface="Times New Roman"/>
              <a:cs typeface="Times New Roman"/>
              <a:sym typeface="Times New Roman"/>
            </a:endParaRPr>
          </a:p>
          <a:p>
            <a:pPr marL="457200" lvl="0" indent="-457200" algn="l" rtl="0">
              <a:lnSpc>
                <a:spcPct val="100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a:p>
            <a:pPr marL="59689" lvl="0" indent="-59689" algn="just" rtl="0">
              <a:lnSpc>
                <a:spcPct val="100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Husbands and wives, parents and children, relatives, funds owned/jointly managed, franchises, single contract/dependent companies will be considered one shareholder and affiliates under the SBA affiliation rules.</a:t>
            </a:r>
            <a:endParaRPr>
              <a:latin typeface="Times New Roman"/>
              <a:ea typeface="Times New Roman"/>
              <a:cs typeface="Times New Roman"/>
              <a:sym typeface="Times New Roman"/>
            </a:endParaRPr>
          </a:p>
          <a:p>
            <a:pPr marL="457200" lvl="0" indent="-457200" algn="l" rtl="0">
              <a:lnSpc>
                <a:spcPct val="100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a:p>
            <a:pPr marL="59689" lvl="0" indent="-59689" algn="just" rtl="0">
              <a:lnSpc>
                <a:spcPct val="100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Employees of all of the affiliates of the borrower must be added to the borrower’s list of employees for determining the 500-employee limit. See examples below:</a:t>
            </a:r>
            <a:endParaRPr>
              <a:latin typeface="Times New Roman"/>
              <a:ea typeface="Times New Roman"/>
              <a:cs typeface="Times New Roman"/>
              <a:sym typeface="Times New Roman"/>
            </a:endParaRPr>
          </a:p>
          <a:p>
            <a:pPr marL="457200" lvl="0" indent="-457200" algn="l" rtl="0">
              <a:lnSpc>
                <a:spcPct val="100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a:p>
            <a:pPr marL="231140" lvl="0" indent="-231140" algn="just" rtl="0">
              <a:lnSpc>
                <a:spcPct val="100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If a shareholder (“A”) owns 50% of voting stock of Company. B – it is an affiliate of Company B and if such shareholder is an entity, its employees will be added to the employees of Company. B to determine 500-employee headcount.</a:t>
            </a:r>
            <a:endParaRPr>
              <a:latin typeface="Times New Roman"/>
              <a:ea typeface="Times New Roman"/>
              <a:cs typeface="Times New Roman"/>
              <a:sym typeface="Times New Roman"/>
            </a:endParaRPr>
          </a:p>
          <a:p>
            <a:pPr marL="231140" lvl="0" indent="-231140" algn="just" rtl="0">
              <a:lnSpc>
                <a:spcPct val="100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If A owns 50% voting stock of other companies, all employees of the other companies, along with that of A (if an entity) will be added to the 500-employee headcount of Company B.</a:t>
            </a:r>
            <a:endParaRPr>
              <a:latin typeface="Times New Roman"/>
              <a:ea typeface="Times New Roman"/>
              <a:cs typeface="Times New Roman"/>
              <a:sym typeface="Times New Roman"/>
            </a:endParaRPr>
          </a:p>
          <a:p>
            <a:pPr marL="231140" lvl="0" indent="-231140" algn="just" rtl="0">
              <a:lnSpc>
                <a:spcPct val="100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In the alternative, if a shareholder (individual or an entity) has “control” of Company B, such shareholder is also an affiliate of Company B. If such shareholder is an entity, its employees will be added to the 500-employee count of Company B. Additionally, if such shareholder has control in other companies, those other companies are affiliates of Company B and their employees will be counted. </a:t>
            </a:r>
            <a:endParaRPr>
              <a:latin typeface="Times New Roman"/>
              <a:ea typeface="Times New Roman"/>
              <a:cs typeface="Times New Roman"/>
              <a:sym typeface="Times New Roman"/>
            </a:endParaRPr>
          </a:p>
          <a:p>
            <a:pPr marL="231140" lvl="0" indent="-231140" algn="just" rtl="0">
              <a:lnSpc>
                <a:spcPct val="100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a:p>
            <a:pPr marL="218440" lvl="0" indent="-218440" algn="just" rtl="0">
              <a:lnSpc>
                <a:spcPct val="100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Common ownership triggers affiliation (</a:t>
            </a:r>
            <a:r>
              <a:rPr lang="en-US" b="1">
                <a:latin typeface="Times New Roman"/>
                <a:ea typeface="Times New Roman"/>
                <a:cs typeface="Times New Roman"/>
                <a:sym typeface="Times New Roman"/>
              </a:rPr>
              <a:t>Question 3</a:t>
            </a:r>
            <a:r>
              <a:rPr lang="en-US">
                <a:latin typeface="Times New Roman"/>
                <a:ea typeface="Times New Roman"/>
                <a:cs typeface="Times New Roman"/>
                <a:sym typeface="Times New Roman"/>
              </a:rPr>
              <a:t> in PPL Loan Application).</a:t>
            </a:r>
            <a:endParaRPr>
              <a:latin typeface="Times New Roman"/>
              <a:ea typeface="Times New Roman"/>
              <a:cs typeface="Times New Roman"/>
              <a:sym typeface="Times New Roman"/>
            </a:endParaRPr>
          </a:p>
          <a:p>
            <a:pPr marL="516890" lvl="0" indent="-457200" algn="just" rtl="0">
              <a:lnSpc>
                <a:spcPct val="100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a:p>
            <a:pPr marL="218440" lvl="0" indent="-218440" algn="just" rtl="0">
              <a:lnSpc>
                <a:spcPct val="100000"/>
              </a:lnSpc>
              <a:spcBef>
                <a:spcPts val="0"/>
              </a:spcBef>
              <a:spcAft>
                <a:spcPts val="0"/>
              </a:spcAft>
              <a:buClr>
                <a:schemeClr val="dk1"/>
              </a:buClr>
              <a:buSzPts val="1400"/>
              <a:buFont typeface="Noto Sans Symbols"/>
              <a:buChar char="●"/>
            </a:pPr>
            <a:r>
              <a:rPr lang="en-US">
                <a:latin typeface="Times New Roman"/>
                <a:ea typeface="Times New Roman"/>
                <a:cs typeface="Times New Roman"/>
                <a:sym typeface="Times New Roman"/>
              </a:rPr>
              <a:t>Common management triggers affiliation (</a:t>
            </a:r>
            <a:r>
              <a:rPr lang="en-US" b="1">
                <a:latin typeface="Times New Roman"/>
                <a:ea typeface="Times New Roman"/>
                <a:cs typeface="Times New Roman"/>
                <a:sym typeface="Times New Roman"/>
              </a:rPr>
              <a:t>Question 3</a:t>
            </a:r>
            <a:r>
              <a:rPr lang="en-US">
                <a:latin typeface="Times New Roman"/>
                <a:ea typeface="Times New Roman"/>
                <a:cs typeface="Times New Roman"/>
                <a:sym typeface="Times New Roman"/>
              </a:rPr>
              <a:t> in PPL Loan Application).</a:t>
            </a:r>
            <a:endParaRPr>
              <a:latin typeface="Times New Roman"/>
              <a:ea typeface="Times New Roman"/>
              <a:cs typeface="Times New Roman"/>
              <a:sym typeface="Times New Roman"/>
            </a:endParaRPr>
          </a:p>
        </p:txBody>
      </p:sp>
      <p:pic>
        <p:nvPicPr>
          <p:cNvPr id="242" name="Google Shape;242;p27" descr="A picture containing drawing, plate&#10;&#10;Description generated with very high confidence"/>
          <p:cNvPicPr preferRelativeResize="0"/>
          <p:nvPr/>
        </p:nvPicPr>
        <p:blipFill rotWithShape="1">
          <a:blip r:embed="rId3">
            <a:alphaModFix/>
          </a:blip>
          <a:srcRect/>
          <a:stretch/>
        </p:blipFill>
        <p:spPr>
          <a:xfrm>
            <a:off x="8037648" y="5685394"/>
            <a:ext cx="3880970" cy="92053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6"/>
        <p:cNvGrpSpPr/>
        <p:nvPr/>
      </p:nvGrpSpPr>
      <p:grpSpPr>
        <a:xfrm>
          <a:off x="0" y="0"/>
          <a:ext cx="0" cy="0"/>
          <a:chOff x="0" y="0"/>
          <a:chExt cx="0" cy="0"/>
        </a:xfrm>
      </p:grpSpPr>
      <p:sp>
        <p:nvSpPr>
          <p:cNvPr id="247" name="Google Shape;247;p28"/>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eo"/>
              <a:ea typeface="Geo"/>
              <a:cs typeface="Geo"/>
              <a:sym typeface="Geo"/>
            </a:endParaRPr>
          </a:p>
        </p:txBody>
      </p:sp>
      <p:sp>
        <p:nvSpPr>
          <p:cNvPr id="248" name="Google Shape;248;p28"/>
          <p:cNvSpPr/>
          <p:nvPr/>
        </p:nvSpPr>
        <p:spPr>
          <a:xfrm>
            <a:off x="210312" y="226665"/>
            <a:ext cx="11722500" cy="638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28"/>
          <p:cNvSpPr txBox="1">
            <a:spLocks noGrp="1"/>
          </p:cNvSpPr>
          <p:nvPr>
            <p:ph type="body" idx="1"/>
          </p:nvPr>
        </p:nvSpPr>
        <p:spPr>
          <a:xfrm>
            <a:off x="342257" y="359774"/>
            <a:ext cx="11338500" cy="3617100"/>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SzPts val="3200"/>
              <a:buNone/>
            </a:pPr>
            <a:endParaRPr sz="3200" b="1">
              <a:latin typeface="Times New Roman"/>
              <a:ea typeface="Times New Roman"/>
              <a:cs typeface="Times New Roman"/>
              <a:sym typeface="Times New Roman"/>
            </a:endParaRPr>
          </a:p>
          <a:p>
            <a:pPr marL="0" lvl="0" indent="0" algn="ctr" rtl="0">
              <a:lnSpc>
                <a:spcPct val="150000"/>
              </a:lnSpc>
              <a:spcBef>
                <a:spcPts val="900"/>
              </a:spcBef>
              <a:spcAft>
                <a:spcPts val="0"/>
              </a:spcAft>
              <a:buSzPts val="3200"/>
              <a:buNone/>
            </a:pPr>
            <a:r>
              <a:rPr lang="en-US" sz="3200" b="1">
                <a:latin typeface="Times New Roman"/>
                <a:ea typeface="Times New Roman"/>
                <a:cs typeface="Times New Roman"/>
                <a:sym typeface="Times New Roman"/>
              </a:rPr>
              <a:t>Thank you...</a:t>
            </a:r>
            <a:endParaRPr/>
          </a:p>
          <a:p>
            <a:pPr marL="0" lvl="0" indent="0" algn="ctr" rtl="0">
              <a:lnSpc>
                <a:spcPct val="150000"/>
              </a:lnSpc>
              <a:spcBef>
                <a:spcPts val="900"/>
              </a:spcBef>
              <a:spcAft>
                <a:spcPts val="0"/>
              </a:spcAft>
              <a:buSzPts val="3200"/>
              <a:buNone/>
            </a:pPr>
            <a:r>
              <a:rPr lang="en-US" sz="3200" b="1">
                <a:latin typeface="Times New Roman"/>
                <a:ea typeface="Times New Roman"/>
                <a:cs typeface="Times New Roman"/>
                <a:sym typeface="Times New Roman"/>
              </a:rPr>
              <a:t>Questions?</a:t>
            </a:r>
            <a:endParaRPr sz="3200" b="1">
              <a:latin typeface="Times New Roman"/>
              <a:ea typeface="Times New Roman"/>
              <a:cs typeface="Times New Roman"/>
              <a:sym typeface="Times New Roman"/>
            </a:endParaRPr>
          </a:p>
          <a:p>
            <a:pPr marL="0" lvl="0" indent="0" algn="ctr" rtl="0">
              <a:lnSpc>
                <a:spcPct val="150000"/>
              </a:lnSpc>
              <a:spcBef>
                <a:spcPts val="900"/>
              </a:spcBef>
              <a:spcAft>
                <a:spcPts val="0"/>
              </a:spcAft>
              <a:buSzPts val="3200"/>
              <a:buNone/>
            </a:pPr>
            <a:r>
              <a:rPr lang="en-US" sz="2000" b="1">
                <a:latin typeface="Times New Roman"/>
                <a:ea typeface="Times New Roman"/>
                <a:cs typeface="Times New Roman"/>
                <a:sym typeface="Times New Roman"/>
              </a:rPr>
              <a:t>Please email us at </a:t>
            </a:r>
            <a:r>
              <a:rPr lang="en-US" sz="2000" b="1" u="sng">
                <a:solidFill>
                  <a:schemeClr val="hlink"/>
                </a:solidFill>
                <a:latin typeface="Times New Roman"/>
                <a:ea typeface="Times New Roman"/>
                <a:cs typeface="Times New Roman"/>
                <a:sym typeface="Times New Roman"/>
                <a:hlinkClick r:id="rId3"/>
              </a:rPr>
              <a:t>sbaloans@inventuslaw.com</a:t>
            </a:r>
            <a:r>
              <a:rPr lang="en-US" sz="2000" b="1">
                <a:latin typeface="Times New Roman"/>
                <a:ea typeface="Times New Roman"/>
                <a:cs typeface="Times New Roman"/>
                <a:sym typeface="Times New Roman"/>
              </a:rPr>
              <a:t> for assistance throughout the process.</a:t>
            </a:r>
            <a:endParaRPr sz="2000" b="1">
              <a:latin typeface="Times New Roman"/>
              <a:ea typeface="Times New Roman"/>
              <a:cs typeface="Times New Roman"/>
              <a:sym typeface="Times New Roman"/>
            </a:endParaRPr>
          </a:p>
          <a:p>
            <a:pPr marL="0" lvl="0" indent="0" algn="ctr" rtl="0">
              <a:lnSpc>
                <a:spcPct val="150000"/>
              </a:lnSpc>
              <a:spcBef>
                <a:spcPts val="900"/>
              </a:spcBef>
              <a:spcAft>
                <a:spcPts val="0"/>
              </a:spcAft>
              <a:buSzPts val="3200"/>
              <a:buNone/>
            </a:pPr>
            <a:endParaRPr sz="2000" b="1">
              <a:latin typeface="Times New Roman"/>
              <a:ea typeface="Times New Roman"/>
              <a:cs typeface="Times New Roman"/>
              <a:sym typeface="Times New Roman"/>
            </a:endParaRPr>
          </a:p>
          <a:p>
            <a:pPr marL="0" lvl="0" indent="0" algn="just" rtl="0">
              <a:lnSpc>
                <a:spcPct val="100000"/>
              </a:lnSpc>
              <a:spcBef>
                <a:spcPts val="0"/>
              </a:spcBef>
              <a:spcAft>
                <a:spcPts val="800"/>
              </a:spcAft>
              <a:buClr>
                <a:schemeClr val="dk1"/>
              </a:buClr>
              <a:buSzPts val="1100"/>
              <a:buFont typeface="Arial"/>
              <a:buNone/>
            </a:pPr>
            <a:r>
              <a:rPr lang="en-US" sz="1200">
                <a:latin typeface="Times New Roman"/>
                <a:ea typeface="Times New Roman"/>
                <a:cs typeface="Times New Roman"/>
                <a:sym typeface="Times New Roman"/>
              </a:rPr>
              <a:t>This presentation is being provided for information purposes only and is drafted entirely on the bases of public resources. Information contained on or made available herein is not intended to and does not constitute legal advice, recommendations, mediation or counseling under any circumstance. This information and your use thereof do not create an attorney-client relationship. You should not act or rely on any information provided herein without seeking the advice of a competent attorney licensed to practice in your jurisdiction for your particular business. The rules and regulations are still being interpreted and may affect the requirements, approvals, qualifications, and disbursement for the Programs described herein. The SBA has up to 30 days following the enactment of the CARES Act to issue regulations implementing and providing guidance under certain provisions of the CARES Act. The Treasury Department and Internal Revenue Service are required to issue regulations implementing and providing guidance under certain provisions of the CARES Act. </a:t>
            </a:r>
            <a:endParaRPr sz="1200">
              <a:latin typeface="Times New Roman"/>
              <a:ea typeface="Times New Roman"/>
              <a:cs typeface="Times New Roman"/>
              <a:sym typeface="Times New Roman"/>
            </a:endParaRPr>
          </a:p>
        </p:txBody>
      </p:sp>
      <p:pic>
        <p:nvPicPr>
          <p:cNvPr id="250" name="Google Shape;250;p28" descr="A picture containing drawing, plate&#10;&#10;Description generated with very high confidence"/>
          <p:cNvPicPr preferRelativeResize="0"/>
          <p:nvPr/>
        </p:nvPicPr>
        <p:blipFill rotWithShape="1">
          <a:blip r:embed="rId4">
            <a:alphaModFix/>
          </a:blip>
          <a:srcRect/>
          <a:stretch/>
        </p:blipFill>
        <p:spPr>
          <a:xfrm>
            <a:off x="7984174" y="5538342"/>
            <a:ext cx="3880970" cy="974009"/>
          </a:xfrm>
          <a:prstGeom prst="rect">
            <a:avLst/>
          </a:prstGeom>
          <a:noFill/>
          <a:ln>
            <a:noFill/>
          </a:ln>
        </p:spPr>
      </p:pic>
    </p:spTree>
  </p:cSld>
  <p:clrMapOvr>
    <a:masterClrMapping/>
  </p:clrMapOvr>
</p:sld>
</file>

<file path=ppt/theme/theme1.xml><?xml version="1.0" encoding="utf-8"?>
<a:theme xmlns:a="http://schemas.openxmlformats.org/drawingml/2006/main" name="SavonVTI">
  <a:themeElements>
    <a:clrScheme name="Custom 8">
      <a:dk1>
        <a:srgbClr val="000000"/>
      </a:dk1>
      <a:lt1>
        <a:srgbClr val="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2156</Words>
  <Application>Microsoft Macintosh PowerPoint</Application>
  <PresentationFormat>Widescreen</PresentationFormat>
  <Paragraphs>210</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Noto Sans Symbols</vt:lpstr>
      <vt:lpstr>Times New Roman</vt:lpstr>
      <vt:lpstr>Calibri</vt:lpstr>
      <vt:lpstr>Arial</vt:lpstr>
      <vt:lpstr>Garamond</vt:lpstr>
      <vt:lpstr>Geo</vt:lpstr>
      <vt:lpstr>SavonVTI</vt:lpstr>
      <vt:lpstr>ECONOMIC ASSISTANCE UNDER THE CORONAVIRUS AID, RELIEF AND ECONOMIC SECURITY (CARES) 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ASSISTANCE UNDER THE CORONAVIRUS AID, RELIEF AND ECONOMIC SECURITY (CARES) ACT</dc:title>
  <cp:lastModifiedBy>Inventus Law</cp:lastModifiedBy>
  <cp:revision>1</cp:revision>
  <dcterms:modified xsi:type="dcterms:W3CDTF">2020-04-06T03:07:45Z</dcterms:modified>
</cp:coreProperties>
</file>